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4"/>
  </p:sldMasterIdLst>
  <p:sldIdLst>
    <p:sldId id="256" r:id="rId5"/>
    <p:sldId id="257"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969" autoAdjust="0"/>
    <p:restoredTop sz="94660"/>
  </p:normalViewPr>
  <p:slideViewPr>
    <p:cSldViewPr snapToGrid="0">
      <p:cViewPr varScale="1">
        <p:scale>
          <a:sx n="82" d="100"/>
          <a:sy n="82" d="100"/>
        </p:scale>
        <p:origin x="902" y="9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Jihad\Dropbox\ENST%20300%20Project\data.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Distribution</a:t>
            </a:r>
            <a:r>
              <a:rPr lang="en-US" baseline="0"/>
              <a:t> of Global Financing </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spPr>
            <a:solidFill>
              <a:schemeClr val="accent1"/>
            </a:solidFill>
            <a:ln>
              <a:noFill/>
            </a:ln>
            <a:effectLst/>
          </c:spPr>
          <c:invertIfNegative val="0"/>
          <c:cat>
            <c:strRef>
              <c:f>Sheet1!$A$1:$A$6</c:f>
              <c:strCache>
                <c:ptCount val="6"/>
                <c:pt idx="0">
                  <c:v>Asia</c:v>
                </c:pt>
                <c:pt idx="1">
                  <c:v>Europe</c:v>
                </c:pt>
                <c:pt idx="2">
                  <c:v>North America</c:v>
                </c:pt>
                <c:pt idx="3">
                  <c:v>Australia</c:v>
                </c:pt>
                <c:pt idx="4">
                  <c:v>Africa</c:v>
                </c:pt>
                <c:pt idx="5">
                  <c:v>Latin America</c:v>
                </c:pt>
              </c:strCache>
            </c:strRef>
          </c:cat>
          <c:val>
            <c:numRef>
              <c:f>Sheet1!$B$1:$B$6</c:f>
              <c:numCache>
                <c:formatCode>0%</c:formatCode>
                <c:ptCount val="6"/>
                <c:pt idx="0">
                  <c:v>0.46</c:v>
                </c:pt>
                <c:pt idx="1">
                  <c:v>0.18</c:v>
                </c:pt>
                <c:pt idx="2">
                  <c:v>0.13</c:v>
                </c:pt>
                <c:pt idx="3">
                  <c:v>0.13</c:v>
                </c:pt>
                <c:pt idx="4">
                  <c:v>0.08</c:v>
                </c:pt>
                <c:pt idx="5">
                  <c:v>0.02</c:v>
                </c:pt>
              </c:numCache>
            </c:numRef>
          </c:val>
          <c:extLst>
            <c:ext xmlns:c16="http://schemas.microsoft.com/office/drawing/2014/chart" uri="{C3380CC4-5D6E-409C-BE32-E72D297353CC}">
              <c16:uniqueId val="{00000000-977C-4190-893F-97858D5B1FC2}"/>
            </c:ext>
          </c:extLst>
        </c:ser>
        <c:dLbls>
          <c:showLegendKey val="0"/>
          <c:showVal val="0"/>
          <c:showCatName val="0"/>
          <c:showSerName val="0"/>
          <c:showPercent val="0"/>
          <c:showBubbleSize val="0"/>
        </c:dLbls>
        <c:gapWidth val="219"/>
        <c:overlap val="-27"/>
        <c:axId val="473072320"/>
        <c:axId val="473075648"/>
      </c:barChart>
      <c:catAx>
        <c:axId val="473072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73075648"/>
        <c:crosses val="autoZero"/>
        <c:auto val="1"/>
        <c:lblAlgn val="ctr"/>
        <c:lblOffset val="100"/>
        <c:noMultiLvlLbl val="0"/>
      </c:catAx>
      <c:valAx>
        <c:axId val="473075648"/>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730723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acrossLinear" id="2">
  <a:schemeClr val="accent1"/>
  <a:schemeClr val="accent2"/>
  <a:schemeClr val="accent3"/>
  <a:schemeClr val="accent4"/>
  <a:schemeClr val="accent5"/>
  <a:schemeClr val="accent6"/>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B262F39-68F2-4152-B5A4-B137AAE6A6B6}" type="doc">
      <dgm:prSet loTypeId="urn:microsoft.com/office/officeart/2005/8/layout/process5" loCatId="process" qsTypeId="urn:microsoft.com/office/officeart/2005/8/quickstyle/simple1" qsCatId="simple" csTypeId="urn:microsoft.com/office/officeart/2005/8/colors/accent0_3" csCatId="mainScheme"/>
      <dgm:spPr/>
      <dgm:t>
        <a:bodyPr/>
        <a:lstStyle/>
        <a:p>
          <a:endParaRPr lang="en-US"/>
        </a:p>
      </dgm:t>
    </dgm:pt>
    <dgm:pt modelId="{8B047FA7-B74D-46BE-BBC9-BEACA76E7141}">
      <dgm:prSet/>
      <dgm:spPr/>
      <dgm:t>
        <a:bodyPr/>
        <a:lstStyle/>
        <a:p>
          <a:r>
            <a:rPr lang="en-US" dirty="0"/>
            <a:t>Coal is fed into gasifier using air as a gasification agent.</a:t>
          </a:r>
        </a:p>
      </dgm:t>
    </dgm:pt>
    <dgm:pt modelId="{8C3E64DC-4FF3-4C2B-90D5-F1C5CF3A3A1A}" type="parTrans" cxnId="{5E1DE9E0-220A-4D63-80C2-2610C6B4BE11}">
      <dgm:prSet/>
      <dgm:spPr/>
      <dgm:t>
        <a:bodyPr/>
        <a:lstStyle/>
        <a:p>
          <a:endParaRPr lang="en-US"/>
        </a:p>
      </dgm:t>
    </dgm:pt>
    <dgm:pt modelId="{C7083871-4C6E-4236-8797-425460E07F66}" type="sibTrans" cxnId="{5E1DE9E0-220A-4D63-80C2-2610C6B4BE11}">
      <dgm:prSet/>
      <dgm:spPr/>
      <dgm:t>
        <a:bodyPr/>
        <a:lstStyle/>
        <a:p>
          <a:endParaRPr lang="en-US"/>
        </a:p>
      </dgm:t>
    </dgm:pt>
    <dgm:pt modelId="{02DEB894-63DE-49CA-B374-9AB461AFE167}">
      <dgm:prSet/>
      <dgm:spPr/>
      <dgm:t>
        <a:bodyPr/>
        <a:lstStyle/>
        <a:p>
          <a:r>
            <a:rPr lang="en-US"/>
            <a:t>Clean gas is inputted into the gas turbine combined cycle.</a:t>
          </a:r>
        </a:p>
      </dgm:t>
    </dgm:pt>
    <dgm:pt modelId="{A23A1D13-5AD3-4319-BC9B-3E69C30AB1A2}" type="parTrans" cxnId="{1CFEC43A-F4DC-4779-A571-6D4B678E06C0}">
      <dgm:prSet/>
      <dgm:spPr/>
      <dgm:t>
        <a:bodyPr/>
        <a:lstStyle/>
        <a:p>
          <a:endParaRPr lang="en-US"/>
        </a:p>
      </dgm:t>
    </dgm:pt>
    <dgm:pt modelId="{23315EE2-0400-423D-97EE-18CF1FC320B4}" type="sibTrans" cxnId="{1CFEC43A-F4DC-4779-A571-6D4B678E06C0}">
      <dgm:prSet/>
      <dgm:spPr/>
      <dgm:t>
        <a:bodyPr/>
        <a:lstStyle/>
        <a:p>
          <a:endParaRPr lang="en-US"/>
        </a:p>
      </dgm:t>
    </dgm:pt>
    <dgm:pt modelId="{655C4FA2-D921-4E93-9530-5877BD551D48}">
      <dgm:prSet/>
      <dgm:spPr/>
      <dgm:t>
        <a:bodyPr/>
        <a:lstStyle/>
        <a:p>
          <a:r>
            <a:rPr lang="en-US" dirty="0"/>
            <a:t>This results in less power consumption for oxygen production resulting in higher net thermal efficiencies.</a:t>
          </a:r>
        </a:p>
      </dgm:t>
    </dgm:pt>
    <dgm:pt modelId="{361FE551-55C7-4404-B554-B8AE5376C90A}" type="parTrans" cxnId="{C10E3694-D0DE-425F-8736-A31A01402780}">
      <dgm:prSet/>
      <dgm:spPr/>
      <dgm:t>
        <a:bodyPr/>
        <a:lstStyle/>
        <a:p>
          <a:endParaRPr lang="en-US"/>
        </a:p>
      </dgm:t>
    </dgm:pt>
    <dgm:pt modelId="{F60CFA88-4B62-47D9-8C4E-9007EAD907B0}" type="sibTrans" cxnId="{C10E3694-D0DE-425F-8736-A31A01402780}">
      <dgm:prSet/>
      <dgm:spPr/>
      <dgm:t>
        <a:bodyPr/>
        <a:lstStyle/>
        <a:p>
          <a:endParaRPr lang="en-US"/>
        </a:p>
      </dgm:t>
    </dgm:pt>
    <dgm:pt modelId="{75172B39-0AD0-43CE-8118-1FDCE1581E6F}">
      <dgm:prSet/>
      <dgm:spPr/>
      <dgm:t>
        <a:bodyPr/>
        <a:lstStyle/>
        <a:p>
          <a:r>
            <a:rPr lang="en-US"/>
            <a:t>It produces syngas, which is much cleaner than coal since its sulfur and dust free.</a:t>
          </a:r>
        </a:p>
      </dgm:t>
    </dgm:pt>
    <dgm:pt modelId="{04642CBE-B125-4172-A11B-7DD67670C30E}" type="parTrans" cxnId="{032BFBEB-79E1-4884-849F-0212D2D4B15A}">
      <dgm:prSet/>
      <dgm:spPr/>
      <dgm:t>
        <a:bodyPr/>
        <a:lstStyle/>
        <a:p>
          <a:endParaRPr lang="en-US"/>
        </a:p>
      </dgm:t>
    </dgm:pt>
    <dgm:pt modelId="{115A0F68-238C-47D1-BC60-32213FCBAA8D}" type="sibTrans" cxnId="{032BFBEB-79E1-4884-849F-0212D2D4B15A}">
      <dgm:prSet/>
      <dgm:spPr/>
      <dgm:t>
        <a:bodyPr/>
        <a:lstStyle/>
        <a:p>
          <a:endParaRPr lang="en-US"/>
        </a:p>
      </dgm:t>
    </dgm:pt>
    <dgm:pt modelId="{74F3DBE7-1424-4DF9-AF97-737B4DB2ED87}" type="pres">
      <dgm:prSet presAssocID="{4B262F39-68F2-4152-B5A4-B137AAE6A6B6}" presName="diagram" presStyleCnt="0">
        <dgm:presLayoutVars>
          <dgm:dir/>
          <dgm:resizeHandles val="exact"/>
        </dgm:presLayoutVars>
      </dgm:prSet>
      <dgm:spPr/>
    </dgm:pt>
    <dgm:pt modelId="{0F4D57D3-B95C-4CFE-A26C-82CE2E846B60}" type="pres">
      <dgm:prSet presAssocID="{8B047FA7-B74D-46BE-BBC9-BEACA76E7141}" presName="node" presStyleLbl="node1" presStyleIdx="0" presStyleCnt="4">
        <dgm:presLayoutVars>
          <dgm:bulletEnabled val="1"/>
        </dgm:presLayoutVars>
      </dgm:prSet>
      <dgm:spPr/>
    </dgm:pt>
    <dgm:pt modelId="{98342FE2-98F1-4011-8599-A8EC95D7EDE0}" type="pres">
      <dgm:prSet presAssocID="{C7083871-4C6E-4236-8797-425460E07F66}" presName="sibTrans" presStyleLbl="sibTrans2D1" presStyleIdx="0" presStyleCnt="3"/>
      <dgm:spPr/>
    </dgm:pt>
    <dgm:pt modelId="{89E422FE-C905-445A-9D84-737D5F12C130}" type="pres">
      <dgm:prSet presAssocID="{C7083871-4C6E-4236-8797-425460E07F66}" presName="connectorText" presStyleLbl="sibTrans2D1" presStyleIdx="0" presStyleCnt="3"/>
      <dgm:spPr/>
    </dgm:pt>
    <dgm:pt modelId="{69CE4739-EFB3-4633-A9DB-00D9B6BC82C2}" type="pres">
      <dgm:prSet presAssocID="{02DEB894-63DE-49CA-B374-9AB461AFE167}" presName="node" presStyleLbl="node1" presStyleIdx="1" presStyleCnt="4">
        <dgm:presLayoutVars>
          <dgm:bulletEnabled val="1"/>
        </dgm:presLayoutVars>
      </dgm:prSet>
      <dgm:spPr/>
    </dgm:pt>
    <dgm:pt modelId="{34CE95EB-9508-45B7-916E-BBBC2B07CCB7}" type="pres">
      <dgm:prSet presAssocID="{23315EE2-0400-423D-97EE-18CF1FC320B4}" presName="sibTrans" presStyleLbl="sibTrans2D1" presStyleIdx="1" presStyleCnt="3"/>
      <dgm:spPr/>
    </dgm:pt>
    <dgm:pt modelId="{53505EA9-74D4-4710-B622-1C84A939CE28}" type="pres">
      <dgm:prSet presAssocID="{23315EE2-0400-423D-97EE-18CF1FC320B4}" presName="connectorText" presStyleLbl="sibTrans2D1" presStyleIdx="1" presStyleCnt="3"/>
      <dgm:spPr/>
    </dgm:pt>
    <dgm:pt modelId="{2065F261-A889-4C16-8E22-ABB099623EA6}" type="pres">
      <dgm:prSet presAssocID="{655C4FA2-D921-4E93-9530-5877BD551D48}" presName="node" presStyleLbl="node1" presStyleIdx="2" presStyleCnt="4">
        <dgm:presLayoutVars>
          <dgm:bulletEnabled val="1"/>
        </dgm:presLayoutVars>
      </dgm:prSet>
      <dgm:spPr/>
    </dgm:pt>
    <dgm:pt modelId="{D3711BCD-D5EB-4E98-84C3-A796A2EE77A8}" type="pres">
      <dgm:prSet presAssocID="{F60CFA88-4B62-47D9-8C4E-9007EAD907B0}" presName="sibTrans" presStyleLbl="sibTrans2D1" presStyleIdx="2" presStyleCnt="3"/>
      <dgm:spPr/>
    </dgm:pt>
    <dgm:pt modelId="{C47CC45A-616C-41A5-99A9-009994A3D0C5}" type="pres">
      <dgm:prSet presAssocID="{F60CFA88-4B62-47D9-8C4E-9007EAD907B0}" presName="connectorText" presStyleLbl="sibTrans2D1" presStyleIdx="2" presStyleCnt="3"/>
      <dgm:spPr/>
    </dgm:pt>
    <dgm:pt modelId="{88E248A8-5DC3-455B-8802-705CC8BD4947}" type="pres">
      <dgm:prSet presAssocID="{75172B39-0AD0-43CE-8118-1FDCE1581E6F}" presName="node" presStyleLbl="node1" presStyleIdx="3" presStyleCnt="4">
        <dgm:presLayoutVars>
          <dgm:bulletEnabled val="1"/>
        </dgm:presLayoutVars>
      </dgm:prSet>
      <dgm:spPr/>
    </dgm:pt>
  </dgm:ptLst>
  <dgm:cxnLst>
    <dgm:cxn modelId="{857B4A1A-905B-46E5-86C2-8BCEF728DDEC}" type="presOf" srcId="{8B047FA7-B74D-46BE-BBC9-BEACA76E7141}" destId="{0F4D57D3-B95C-4CFE-A26C-82CE2E846B60}" srcOrd="0" destOrd="0" presId="urn:microsoft.com/office/officeart/2005/8/layout/process5"/>
    <dgm:cxn modelId="{A488C01C-1C0C-4DB0-814A-EA0391A72270}" type="presOf" srcId="{02DEB894-63DE-49CA-B374-9AB461AFE167}" destId="{69CE4739-EFB3-4633-A9DB-00D9B6BC82C2}" srcOrd="0" destOrd="0" presId="urn:microsoft.com/office/officeart/2005/8/layout/process5"/>
    <dgm:cxn modelId="{1CFEC43A-F4DC-4779-A571-6D4B678E06C0}" srcId="{4B262F39-68F2-4152-B5A4-B137AAE6A6B6}" destId="{02DEB894-63DE-49CA-B374-9AB461AFE167}" srcOrd="1" destOrd="0" parTransId="{A23A1D13-5AD3-4319-BC9B-3E69C30AB1A2}" sibTransId="{23315EE2-0400-423D-97EE-18CF1FC320B4}"/>
    <dgm:cxn modelId="{C10E3694-D0DE-425F-8736-A31A01402780}" srcId="{4B262F39-68F2-4152-B5A4-B137AAE6A6B6}" destId="{655C4FA2-D921-4E93-9530-5877BD551D48}" srcOrd="2" destOrd="0" parTransId="{361FE551-55C7-4404-B554-B8AE5376C90A}" sibTransId="{F60CFA88-4B62-47D9-8C4E-9007EAD907B0}"/>
    <dgm:cxn modelId="{D3F7C79E-AC38-437B-B04A-7A5EFD07B05C}" type="presOf" srcId="{4B262F39-68F2-4152-B5A4-B137AAE6A6B6}" destId="{74F3DBE7-1424-4DF9-AF97-737B4DB2ED87}" srcOrd="0" destOrd="0" presId="urn:microsoft.com/office/officeart/2005/8/layout/process5"/>
    <dgm:cxn modelId="{C65FDA9F-0B24-4AA9-9F76-354A93EEEC72}" type="presOf" srcId="{C7083871-4C6E-4236-8797-425460E07F66}" destId="{98342FE2-98F1-4011-8599-A8EC95D7EDE0}" srcOrd="0" destOrd="0" presId="urn:microsoft.com/office/officeart/2005/8/layout/process5"/>
    <dgm:cxn modelId="{2483BFA2-8A89-44CB-982D-B4E8CEB919D7}" type="presOf" srcId="{C7083871-4C6E-4236-8797-425460E07F66}" destId="{89E422FE-C905-445A-9D84-737D5F12C130}" srcOrd="1" destOrd="0" presId="urn:microsoft.com/office/officeart/2005/8/layout/process5"/>
    <dgm:cxn modelId="{F00C93A6-D963-405C-924E-2D1DBDEFB6F4}" type="presOf" srcId="{655C4FA2-D921-4E93-9530-5877BD551D48}" destId="{2065F261-A889-4C16-8E22-ABB099623EA6}" srcOrd="0" destOrd="0" presId="urn:microsoft.com/office/officeart/2005/8/layout/process5"/>
    <dgm:cxn modelId="{95451CC7-6EAC-4388-AEAF-58D51F0A990A}" type="presOf" srcId="{F60CFA88-4B62-47D9-8C4E-9007EAD907B0}" destId="{D3711BCD-D5EB-4E98-84C3-A796A2EE77A8}" srcOrd="0" destOrd="0" presId="urn:microsoft.com/office/officeart/2005/8/layout/process5"/>
    <dgm:cxn modelId="{4AA985D3-26D4-4B0C-B4BC-9A8F2537F83A}" type="presOf" srcId="{75172B39-0AD0-43CE-8118-1FDCE1581E6F}" destId="{88E248A8-5DC3-455B-8802-705CC8BD4947}" srcOrd="0" destOrd="0" presId="urn:microsoft.com/office/officeart/2005/8/layout/process5"/>
    <dgm:cxn modelId="{B1547FD4-6FCA-4480-B029-B28E9FA3AC5D}" type="presOf" srcId="{F60CFA88-4B62-47D9-8C4E-9007EAD907B0}" destId="{C47CC45A-616C-41A5-99A9-009994A3D0C5}" srcOrd="1" destOrd="0" presId="urn:microsoft.com/office/officeart/2005/8/layout/process5"/>
    <dgm:cxn modelId="{5E1DE9E0-220A-4D63-80C2-2610C6B4BE11}" srcId="{4B262F39-68F2-4152-B5A4-B137AAE6A6B6}" destId="{8B047FA7-B74D-46BE-BBC9-BEACA76E7141}" srcOrd="0" destOrd="0" parTransId="{8C3E64DC-4FF3-4C2B-90D5-F1C5CF3A3A1A}" sibTransId="{C7083871-4C6E-4236-8797-425460E07F66}"/>
    <dgm:cxn modelId="{032BFBEB-79E1-4884-849F-0212D2D4B15A}" srcId="{4B262F39-68F2-4152-B5A4-B137AAE6A6B6}" destId="{75172B39-0AD0-43CE-8118-1FDCE1581E6F}" srcOrd="3" destOrd="0" parTransId="{04642CBE-B125-4172-A11B-7DD67670C30E}" sibTransId="{115A0F68-238C-47D1-BC60-32213FCBAA8D}"/>
    <dgm:cxn modelId="{990CC4F5-9156-43B7-8590-86F64674F01E}" type="presOf" srcId="{23315EE2-0400-423D-97EE-18CF1FC320B4}" destId="{34CE95EB-9508-45B7-916E-BBBC2B07CCB7}" srcOrd="0" destOrd="0" presId="urn:microsoft.com/office/officeart/2005/8/layout/process5"/>
    <dgm:cxn modelId="{38BCEEF6-BD17-4474-8356-594AC679141D}" type="presOf" srcId="{23315EE2-0400-423D-97EE-18CF1FC320B4}" destId="{53505EA9-74D4-4710-B622-1C84A939CE28}" srcOrd="1" destOrd="0" presId="urn:microsoft.com/office/officeart/2005/8/layout/process5"/>
    <dgm:cxn modelId="{632BCB4E-C24F-4823-AFE4-011021B578DA}" type="presParOf" srcId="{74F3DBE7-1424-4DF9-AF97-737B4DB2ED87}" destId="{0F4D57D3-B95C-4CFE-A26C-82CE2E846B60}" srcOrd="0" destOrd="0" presId="urn:microsoft.com/office/officeart/2005/8/layout/process5"/>
    <dgm:cxn modelId="{07B2A519-2818-4AC7-84B2-82AA76695E97}" type="presParOf" srcId="{74F3DBE7-1424-4DF9-AF97-737B4DB2ED87}" destId="{98342FE2-98F1-4011-8599-A8EC95D7EDE0}" srcOrd="1" destOrd="0" presId="urn:microsoft.com/office/officeart/2005/8/layout/process5"/>
    <dgm:cxn modelId="{4D00B03C-1AE6-4320-99B1-671FBB446B4C}" type="presParOf" srcId="{98342FE2-98F1-4011-8599-A8EC95D7EDE0}" destId="{89E422FE-C905-445A-9D84-737D5F12C130}" srcOrd="0" destOrd="0" presId="urn:microsoft.com/office/officeart/2005/8/layout/process5"/>
    <dgm:cxn modelId="{6139BE8E-A6D6-4315-AC4B-3141B578C595}" type="presParOf" srcId="{74F3DBE7-1424-4DF9-AF97-737B4DB2ED87}" destId="{69CE4739-EFB3-4633-A9DB-00D9B6BC82C2}" srcOrd="2" destOrd="0" presId="urn:microsoft.com/office/officeart/2005/8/layout/process5"/>
    <dgm:cxn modelId="{8D713BD3-DD0B-41E5-B1D6-32929D202A9F}" type="presParOf" srcId="{74F3DBE7-1424-4DF9-AF97-737B4DB2ED87}" destId="{34CE95EB-9508-45B7-916E-BBBC2B07CCB7}" srcOrd="3" destOrd="0" presId="urn:microsoft.com/office/officeart/2005/8/layout/process5"/>
    <dgm:cxn modelId="{4C51C70B-99F3-46AD-96F6-08B52EF2DC08}" type="presParOf" srcId="{34CE95EB-9508-45B7-916E-BBBC2B07CCB7}" destId="{53505EA9-74D4-4710-B622-1C84A939CE28}" srcOrd="0" destOrd="0" presId="urn:microsoft.com/office/officeart/2005/8/layout/process5"/>
    <dgm:cxn modelId="{980B4792-A8F4-42F1-AA75-4855A719127D}" type="presParOf" srcId="{74F3DBE7-1424-4DF9-AF97-737B4DB2ED87}" destId="{2065F261-A889-4C16-8E22-ABB099623EA6}" srcOrd="4" destOrd="0" presId="urn:microsoft.com/office/officeart/2005/8/layout/process5"/>
    <dgm:cxn modelId="{2D74414D-BD99-4402-8958-8856EE992785}" type="presParOf" srcId="{74F3DBE7-1424-4DF9-AF97-737B4DB2ED87}" destId="{D3711BCD-D5EB-4E98-84C3-A796A2EE77A8}" srcOrd="5" destOrd="0" presId="urn:microsoft.com/office/officeart/2005/8/layout/process5"/>
    <dgm:cxn modelId="{17F0DFF0-FA89-4B94-B299-E3256774070B}" type="presParOf" srcId="{D3711BCD-D5EB-4E98-84C3-A796A2EE77A8}" destId="{C47CC45A-616C-41A5-99A9-009994A3D0C5}" srcOrd="0" destOrd="0" presId="urn:microsoft.com/office/officeart/2005/8/layout/process5"/>
    <dgm:cxn modelId="{54DF3871-B6EE-4230-AFB0-F3D6D616DE25}" type="presParOf" srcId="{74F3DBE7-1424-4DF9-AF97-737B4DB2ED87}" destId="{88E248A8-5DC3-455B-8802-705CC8BD4947}" srcOrd="6"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8D6BF02-D670-4BEA-9E20-B61B90E1321B}" type="doc">
      <dgm:prSet loTypeId="urn:microsoft.com/office/officeart/2008/layout/LinedList" loCatId="list" qsTypeId="urn:microsoft.com/office/officeart/2005/8/quickstyle/simple1" qsCatId="simple" csTypeId="urn:microsoft.com/office/officeart/2005/8/colors/colorful1" csCatId="colorful"/>
      <dgm:spPr/>
      <dgm:t>
        <a:bodyPr/>
        <a:lstStyle/>
        <a:p>
          <a:endParaRPr lang="en-US"/>
        </a:p>
      </dgm:t>
    </dgm:pt>
    <dgm:pt modelId="{F8CE0905-9380-453E-BBA5-C140318B5C27}">
      <dgm:prSet/>
      <dgm:spPr/>
      <dgm:t>
        <a:bodyPr/>
        <a:lstStyle/>
        <a:p>
          <a:r>
            <a:rPr lang="en-US"/>
            <a:t>Coal has a high concentration of trace elements so, during combustion, ashes enriched 3 to 10 times with trace elements are produced.</a:t>
          </a:r>
        </a:p>
      </dgm:t>
    </dgm:pt>
    <dgm:pt modelId="{F6CC51D7-DACD-48E2-8B63-5EEF4725D106}" type="parTrans" cxnId="{FC93E8BB-0F30-4023-B435-8E16D793CB1F}">
      <dgm:prSet/>
      <dgm:spPr/>
      <dgm:t>
        <a:bodyPr/>
        <a:lstStyle/>
        <a:p>
          <a:endParaRPr lang="en-US"/>
        </a:p>
      </dgm:t>
    </dgm:pt>
    <dgm:pt modelId="{014EB0C7-EC57-4BA0-9C59-304F02819AB3}" type="sibTrans" cxnId="{FC93E8BB-0F30-4023-B435-8E16D793CB1F}">
      <dgm:prSet/>
      <dgm:spPr/>
      <dgm:t>
        <a:bodyPr/>
        <a:lstStyle/>
        <a:p>
          <a:endParaRPr lang="en-US"/>
        </a:p>
      </dgm:t>
    </dgm:pt>
    <dgm:pt modelId="{97C58C69-106B-47E5-B128-C4A8A3FA85A4}">
      <dgm:prSet/>
      <dgm:spPr/>
      <dgm:t>
        <a:bodyPr/>
        <a:lstStyle/>
        <a:p>
          <a:r>
            <a:rPr lang="en-US"/>
            <a:t>Arsenic, a chemical compound associated with sulfur, is released from the structure of coal, and tends to be adsorbed into the small ash particles, increasing its availability from 25% in coal to 70% in ash.</a:t>
          </a:r>
        </a:p>
      </dgm:t>
    </dgm:pt>
    <dgm:pt modelId="{AE147705-8371-467D-B05B-46812D7EEAE1}" type="parTrans" cxnId="{FA25F4B1-9397-43DB-8CC0-D23014571AFE}">
      <dgm:prSet/>
      <dgm:spPr/>
      <dgm:t>
        <a:bodyPr/>
        <a:lstStyle/>
        <a:p>
          <a:endParaRPr lang="en-US"/>
        </a:p>
      </dgm:t>
    </dgm:pt>
    <dgm:pt modelId="{A6690034-4F5B-4634-90EF-956918792CF5}" type="sibTrans" cxnId="{FA25F4B1-9397-43DB-8CC0-D23014571AFE}">
      <dgm:prSet/>
      <dgm:spPr/>
      <dgm:t>
        <a:bodyPr/>
        <a:lstStyle/>
        <a:p>
          <a:endParaRPr lang="en-US"/>
        </a:p>
      </dgm:t>
    </dgm:pt>
    <dgm:pt modelId="{0B7A4060-CB16-455A-8715-68C73586A2D9}">
      <dgm:prSet/>
      <dgm:spPr/>
      <dgm:t>
        <a:bodyPr/>
        <a:lstStyle/>
        <a:p>
          <a:r>
            <a:rPr lang="en-US"/>
            <a:t>A lot of toxic metals were associated with coal combustion by-products, the most concerning ones are Molybdenum and Arsenic.</a:t>
          </a:r>
        </a:p>
      </dgm:t>
    </dgm:pt>
    <dgm:pt modelId="{70BD5C99-86A6-4F7C-A1E1-B8A39205B9AD}" type="parTrans" cxnId="{8FC33012-71E4-4DB7-AA4B-A04DBF6F868D}">
      <dgm:prSet/>
      <dgm:spPr/>
      <dgm:t>
        <a:bodyPr/>
        <a:lstStyle/>
        <a:p>
          <a:endParaRPr lang="en-US"/>
        </a:p>
      </dgm:t>
    </dgm:pt>
    <dgm:pt modelId="{AFE0D2B6-2F70-420E-93D7-85D3D6FC9040}" type="sibTrans" cxnId="{8FC33012-71E4-4DB7-AA4B-A04DBF6F868D}">
      <dgm:prSet/>
      <dgm:spPr/>
      <dgm:t>
        <a:bodyPr/>
        <a:lstStyle/>
        <a:p>
          <a:endParaRPr lang="en-US"/>
        </a:p>
      </dgm:t>
    </dgm:pt>
    <dgm:pt modelId="{C18C1523-9283-48B9-81BB-F81F5FAE3BFE}">
      <dgm:prSet/>
      <dgm:spPr/>
      <dgm:t>
        <a:bodyPr/>
        <a:lstStyle/>
        <a:p>
          <a:r>
            <a:rPr lang="en-US"/>
            <a:t>Due to this problem, new methods for cleaning coal need to be investigated. One of these methods is carbon capture and separation.</a:t>
          </a:r>
        </a:p>
      </dgm:t>
    </dgm:pt>
    <dgm:pt modelId="{E9EE9A8E-6122-42E7-A5A7-06AF1464FF3B}" type="parTrans" cxnId="{C5ED1219-168A-4426-B2BE-88EEA6ECD705}">
      <dgm:prSet/>
      <dgm:spPr/>
      <dgm:t>
        <a:bodyPr/>
        <a:lstStyle/>
        <a:p>
          <a:endParaRPr lang="en-US"/>
        </a:p>
      </dgm:t>
    </dgm:pt>
    <dgm:pt modelId="{765E2132-7B03-41F6-91A5-2F7BBBA0A98C}" type="sibTrans" cxnId="{C5ED1219-168A-4426-B2BE-88EEA6ECD705}">
      <dgm:prSet/>
      <dgm:spPr/>
      <dgm:t>
        <a:bodyPr/>
        <a:lstStyle/>
        <a:p>
          <a:endParaRPr lang="en-US"/>
        </a:p>
      </dgm:t>
    </dgm:pt>
    <dgm:pt modelId="{CD3317B2-DFF9-4813-99EF-A8272268E107}" type="pres">
      <dgm:prSet presAssocID="{F8D6BF02-D670-4BEA-9E20-B61B90E1321B}" presName="vert0" presStyleCnt="0">
        <dgm:presLayoutVars>
          <dgm:dir/>
          <dgm:animOne val="branch"/>
          <dgm:animLvl val="lvl"/>
        </dgm:presLayoutVars>
      </dgm:prSet>
      <dgm:spPr/>
    </dgm:pt>
    <dgm:pt modelId="{3024B5F6-5E5C-4569-837F-8E9D331056C4}" type="pres">
      <dgm:prSet presAssocID="{F8CE0905-9380-453E-BBA5-C140318B5C27}" presName="thickLine" presStyleLbl="alignNode1" presStyleIdx="0" presStyleCnt="4"/>
      <dgm:spPr/>
    </dgm:pt>
    <dgm:pt modelId="{C07B2302-E738-4399-B428-B008AF4579A8}" type="pres">
      <dgm:prSet presAssocID="{F8CE0905-9380-453E-BBA5-C140318B5C27}" presName="horz1" presStyleCnt="0"/>
      <dgm:spPr/>
    </dgm:pt>
    <dgm:pt modelId="{CE6430B3-8D86-4719-9422-E90BF46564CE}" type="pres">
      <dgm:prSet presAssocID="{F8CE0905-9380-453E-BBA5-C140318B5C27}" presName="tx1" presStyleLbl="revTx" presStyleIdx="0" presStyleCnt="4"/>
      <dgm:spPr/>
    </dgm:pt>
    <dgm:pt modelId="{F9BED4AA-3DFD-415E-8C24-87032169F942}" type="pres">
      <dgm:prSet presAssocID="{F8CE0905-9380-453E-BBA5-C140318B5C27}" presName="vert1" presStyleCnt="0"/>
      <dgm:spPr/>
    </dgm:pt>
    <dgm:pt modelId="{CC61F56B-F944-496C-9560-7EB84DB19A4F}" type="pres">
      <dgm:prSet presAssocID="{97C58C69-106B-47E5-B128-C4A8A3FA85A4}" presName="thickLine" presStyleLbl="alignNode1" presStyleIdx="1" presStyleCnt="4"/>
      <dgm:spPr/>
    </dgm:pt>
    <dgm:pt modelId="{F0839DE2-6B10-492D-AF7D-C6E50172DF66}" type="pres">
      <dgm:prSet presAssocID="{97C58C69-106B-47E5-B128-C4A8A3FA85A4}" presName="horz1" presStyleCnt="0"/>
      <dgm:spPr/>
    </dgm:pt>
    <dgm:pt modelId="{7D81DF21-B04D-4F04-9F30-4C76F65ED960}" type="pres">
      <dgm:prSet presAssocID="{97C58C69-106B-47E5-B128-C4A8A3FA85A4}" presName="tx1" presStyleLbl="revTx" presStyleIdx="1" presStyleCnt="4"/>
      <dgm:spPr/>
    </dgm:pt>
    <dgm:pt modelId="{B67C0EE6-16BE-483B-AA3A-EE5821B02D35}" type="pres">
      <dgm:prSet presAssocID="{97C58C69-106B-47E5-B128-C4A8A3FA85A4}" presName="vert1" presStyleCnt="0"/>
      <dgm:spPr/>
    </dgm:pt>
    <dgm:pt modelId="{AA33C151-F4C2-4A77-813D-A806685722ED}" type="pres">
      <dgm:prSet presAssocID="{0B7A4060-CB16-455A-8715-68C73586A2D9}" presName="thickLine" presStyleLbl="alignNode1" presStyleIdx="2" presStyleCnt="4"/>
      <dgm:spPr/>
    </dgm:pt>
    <dgm:pt modelId="{964796F6-416C-49DE-A6DE-5483A38089F6}" type="pres">
      <dgm:prSet presAssocID="{0B7A4060-CB16-455A-8715-68C73586A2D9}" presName="horz1" presStyleCnt="0"/>
      <dgm:spPr/>
    </dgm:pt>
    <dgm:pt modelId="{78A2C7C3-3774-4C40-8B8E-ED62202CD812}" type="pres">
      <dgm:prSet presAssocID="{0B7A4060-CB16-455A-8715-68C73586A2D9}" presName="tx1" presStyleLbl="revTx" presStyleIdx="2" presStyleCnt="4"/>
      <dgm:spPr/>
    </dgm:pt>
    <dgm:pt modelId="{49A3A8BF-7187-4894-BB22-029A9136CE9C}" type="pres">
      <dgm:prSet presAssocID="{0B7A4060-CB16-455A-8715-68C73586A2D9}" presName="vert1" presStyleCnt="0"/>
      <dgm:spPr/>
    </dgm:pt>
    <dgm:pt modelId="{F37B596A-9FC0-4CCC-BC61-37C189742D28}" type="pres">
      <dgm:prSet presAssocID="{C18C1523-9283-48B9-81BB-F81F5FAE3BFE}" presName="thickLine" presStyleLbl="alignNode1" presStyleIdx="3" presStyleCnt="4"/>
      <dgm:spPr/>
    </dgm:pt>
    <dgm:pt modelId="{F121343A-BC35-4606-ABDE-C9F4032E68C1}" type="pres">
      <dgm:prSet presAssocID="{C18C1523-9283-48B9-81BB-F81F5FAE3BFE}" presName="horz1" presStyleCnt="0"/>
      <dgm:spPr/>
    </dgm:pt>
    <dgm:pt modelId="{83BEC51D-8FDE-4E0F-8555-48A988C72FF4}" type="pres">
      <dgm:prSet presAssocID="{C18C1523-9283-48B9-81BB-F81F5FAE3BFE}" presName="tx1" presStyleLbl="revTx" presStyleIdx="3" presStyleCnt="4"/>
      <dgm:spPr/>
    </dgm:pt>
    <dgm:pt modelId="{43D4E932-C2EB-48EE-A87F-AD154EAF5BD9}" type="pres">
      <dgm:prSet presAssocID="{C18C1523-9283-48B9-81BB-F81F5FAE3BFE}" presName="vert1" presStyleCnt="0"/>
      <dgm:spPr/>
    </dgm:pt>
  </dgm:ptLst>
  <dgm:cxnLst>
    <dgm:cxn modelId="{8FC33012-71E4-4DB7-AA4B-A04DBF6F868D}" srcId="{F8D6BF02-D670-4BEA-9E20-B61B90E1321B}" destId="{0B7A4060-CB16-455A-8715-68C73586A2D9}" srcOrd="2" destOrd="0" parTransId="{70BD5C99-86A6-4F7C-A1E1-B8A39205B9AD}" sibTransId="{AFE0D2B6-2F70-420E-93D7-85D3D6FC9040}"/>
    <dgm:cxn modelId="{C5ED1219-168A-4426-B2BE-88EEA6ECD705}" srcId="{F8D6BF02-D670-4BEA-9E20-B61B90E1321B}" destId="{C18C1523-9283-48B9-81BB-F81F5FAE3BFE}" srcOrd="3" destOrd="0" parTransId="{E9EE9A8E-6122-42E7-A5A7-06AF1464FF3B}" sibTransId="{765E2132-7B03-41F6-91A5-2F7BBBA0A98C}"/>
    <dgm:cxn modelId="{11577A28-A14C-4657-915E-8B0F3EFD2669}" type="presOf" srcId="{0B7A4060-CB16-455A-8715-68C73586A2D9}" destId="{78A2C7C3-3774-4C40-8B8E-ED62202CD812}" srcOrd="0" destOrd="0" presId="urn:microsoft.com/office/officeart/2008/layout/LinedList"/>
    <dgm:cxn modelId="{E7A86D9D-5FE5-4350-BF1F-54BD8E42AA1C}" type="presOf" srcId="{97C58C69-106B-47E5-B128-C4A8A3FA85A4}" destId="{7D81DF21-B04D-4F04-9F30-4C76F65ED960}" srcOrd="0" destOrd="0" presId="urn:microsoft.com/office/officeart/2008/layout/LinedList"/>
    <dgm:cxn modelId="{77CAE9A0-A0B2-417F-ADCF-23CD1BE99179}" type="presOf" srcId="{F8D6BF02-D670-4BEA-9E20-B61B90E1321B}" destId="{CD3317B2-DFF9-4813-99EF-A8272268E107}" srcOrd="0" destOrd="0" presId="urn:microsoft.com/office/officeart/2008/layout/LinedList"/>
    <dgm:cxn modelId="{FA25F4B1-9397-43DB-8CC0-D23014571AFE}" srcId="{F8D6BF02-D670-4BEA-9E20-B61B90E1321B}" destId="{97C58C69-106B-47E5-B128-C4A8A3FA85A4}" srcOrd="1" destOrd="0" parTransId="{AE147705-8371-467D-B05B-46812D7EEAE1}" sibTransId="{A6690034-4F5B-4634-90EF-956918792CF5}"/>
    <dgm:cxn modelId="{FC93E8BB-0F30-4023-B435-8E16D793CB1F}" srcId="{F8D6BF02-D670-4BEA-9E20-B61B90E1321B}" destId="{F8CE0905-9380-453E-BBA5-C140318B5C27}" srcOrd="0" destOrd="0" parTransId="{F6CC51D7-DACD-48E2-8B63-5EEF4725D106}" sibTransId="{014EB0C7-EC57-4BA0-9C59-304F02819AB3}"/>
    <dgm:cxn modelId="{60D447BE-F3B5-4200-81C4-95D73C230212}" type="presOf" srcId="{F8CE0905-9380-453E-BBA5-C140318B5C27}" destId="{CE6430B3-8D86-4719-9422-E90BF46564CE}" srcOrd="0" destOrd="0" presId="urn:microsoft.com/office/officeart/2008/layout/LinedList"/>
    <dgm:cxn modelId="{F94176D3-D97A-4251-9D85-7A3F1B27AD9F}" type="presOf" srcId="{C18C1523-9283-48B9-81BB-F81F5FAE3BFE}" destId="{83BEC51D-8FDE-4E0F-8555-48A988C72FF4}" srcOrd="0" destOrd="0" presId="urn:microsoft.com/office/officeart/2008/layout/LinedList"/>
    <dgm:cxn modelId="{E7BCFCFB-0B70-4D64-8A8C-F2ECC45BC410}" type="presParOf" srcId="{CD3317B2-DFF9-4813-99EF-A8272268E107}" destId="{3024B5F6-5E5C-4569-837F-8E9D331056C4}" srcOrd="0" destOrd="0" presId="urn:microsoft.com/office/officeart/2008/layout/LinedList"/>
    <dgm:cxn modelId="{2012F3C7-EA34-4486-97F5-1F6E8EFC8542}" type="presParOf" srcId="{CD3317B2-DFF9-4813-99EF-A8272268E107}" destId="{C07B2302-E738-4399-B428-B008AF4579A8}" srcOrd="1" destOrd="0" presId="urn:microsoft.com/office/officeart/2008/layout/LinedList"/>
    <dgm:cxn modelId="{77E6B72C-FA8C-4B15-A769-9A494D250DE2}" type="presParOf" srcId="{C07B2302-E738-4399-B428-B008AF4579A8}" destId="{CE6430B3-8D86-4719-9422-E90BF46564CE}" srcOrd="0" destOrd="0" presId="urn:microsoft.com/office/officeart/2008/layout/LinedList"/>
    <dgm:cxn modelId="{5E2A9A54-401B-49CA-914E-5D31954A9F03}" type="presParOf" srcId="{C07B2302-E738-4399-B428-B008AF4579A8}" destId="{F9BED4AA-3DFD-415E-8C24-87032169F942}" srcOrd="1" destOrd="0" presId="urn:microsoft.com/office/officeart/2008/layout/LinedList"/>
    <dgm:cxn modelId="{9069314D-DB8B-4A93-9906-D49EEF3A3C2F}" type="presParOf" srcId="{CD3317B2-DFF9-4813-99EF-A8272268E107}" destId="{CC61F56B-F944-496C-9560-7EB84DB19A4F}" srcOrd="2" destOrd="0" presId="urn:microsoft.com/office/officeart/2008/layout/LinedList"/>
    <dgm:cxn modelId="{F60CB842-75E2-4047-A246-1D97363F206B}" type="presParOf" srcId="{CD3317B2-DFF9-4813-99EF-A8272268E107}" destId="{F0839DE2-6B10-492D-AF7D-C6E50172DF66}" srcOrd="3" destOrd="0" presId="urn:microsoft.com/office/officeart/2008/layout/LinedList"/>
    <dgm:cxn modelId="{594436B0-0773-4882-A74E-A376856962D8}" type="presParOf" srcId="{F0839DE2-6B10-492D-AF7D-C6E50172DF66}" destId="{7D81DF21-B04D-4F04-9F30-4C76F65ED960}" srcOrd="0" destOrd="0" presId="urn:microsoft.com/office/officeart/2008/layout/LinedList"/>
    <dgm:cxn modelId="{F340F335-13C2-4010-BEAF-6187FE94DF59}" type="presParOf" srcId="{F0839DE2-6B10-492D-AF7D-C6E50172DF66}" destId="{B67C0EE6-16BE-483B-AA3A-EE5821B02D35}" srcOrd="1" destOrd="0" presId="urn:microsoft.com/office/officeart/2008/layout/LinedList"/>
    <dgm:cxn modelId="{53B20ED2-6F6D-4D09-9DF7-80C8182EDFE4}" type="presParOf" srcId="{CD3317B2-DFF9-4813-99EF-A8272268E107}" destId="{AA33C151-F4C2-4A77-813D-A806685722ED}" srcOrd="4" destOrd="0" presId="urn:microsoft.com/office/officeart/2008/layout/LinedList"/>
    <dgm:cxn modelId="{3B7F207E-3C8D-40C5-8FDF-C495F4FF4E94}" type="presParOf" srcId="{CD3317B2-DFF9-4813-99EF-A8272268E107}" destId="{964796F6-416C-49DE-A6DE-5483A38089F6}" srcOrd="5" destOrd="0" presId="urn:microsoft.com/office/officeart/2008/layout/LinedList"/>
    <dgm:cxn modelId="{09795DB3-4C57-4226-8769-721D90C6C0D0}" type="presParOf" srcId="{964796F6-416C-49DE-A6DE-5483A38089F6}" destId="{78A2C7C3-3774-4C40-8B8E-ED62202CD812}" srcOrd="0" destOrd="0" presId="urn:microsoft.com/office/officeart/2008/layout/LinedList"/>
    <dgm:cxn modelId="{3E59F50E-9DEC-4134-8E23-2BCF19DA7DC2}" type="presParOf" srcId="{964796F6-416C-49DE-A6DE-5483A38089F6}" destId="{49A3A8BF-7187-4894-BB22-029A9136CE9C}" srcOrd="1" destOrd="0" presId="urn:microsoft.com/office/officeart/2008/layout/LinedList"/>
    <dgm:cxn modelId="{82B1C045-28BE-41C5-A802-CF1436168B54}" type="presParOf" srcId="{CD3317B2-DFF9-4813-99EF-A8272268E107}" destId="{F37B596A-9FC0-4CCC-BC61-37C189742D28}" srcOrd="6" destOrd="0" presId="urn:microsoft.com/office/officeart/2008/layout/LinedList"/>
    <dgm:cxn modelId="{97598906-E48B-40D1-B5DD-6C9EDDBC012F}" type="presParOf" srcId="{CD3317B2-DFF9-4813-99EF-A8272268E107}" destId="{F121343A-BC35-4606-ABDE-C9F4032E68C1}" srcOrd="7" destOrd="0" presId="urn:microsoft.com/office/officeart/2008/layout/LinedList"/>
    <dgm:cxn modelId="{216647A4-2C06-48DC-9E86-77E94E165D60}" type="presParOf" srcId="{F121343A-BC35-4606-ABDE-C9F4032E68C1}" destId="{83BEC51D-8FDE-4E0F-8555-48A988C72FF4}" srcOrd="0" destOrd="0" presId="urn:microsoft.com/office/officeart/2008/layout/LinedList"/>
    <dgm:cxn modelId="{D93910DE-7A0D-4737-AF42-0D3E725F14C5}" type="presParOf" srcId="{F121343A-BC35-4606-ABDE-C9F4032E68C1}" destId="{43D4E932-C2EB-48EE-A87F-AD154EAF5BD9}"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86A312B-8DCF-43A2-A775-EE41B89414EE}" type="doc">
      <dgm:prSet loTypeId="urn:microsoft.com/office/officeart/2005/8/layout/vList5" loCatId="list" qsTypeId="urn:microsoft.com/office/officeart/2005/8/quickstyle/simple1" qsCatId="simple" csTypeId="urn:microsoft.com/office/officeart/2005/8/colors/colorful2" csCatId="colorful" phldr="1"/>
      <dgm:spPr/>
      <dgm:t>
        <a:bodyPr/>
        <a:lstStyle/>
        <a:p>
          <a:endParaRPr lang="en-US"/>
        </a:p>
      </dgm:t>
    </dgm:pt>
    <dgm:pt modelId="{F617B47F-494E-4FEF-AB85-9639C63E460D}">
      <dgm:prSet/>
      <dgm:spPr/>
      <dgm:t>
        <a:bodyPr/>
        <a:lstStyle/>
        <a:p>
          <a:r>
            <a:rPr lang="en-US"/>
            <a:t>cost/kWh =0.167</a:t>
          </a:r>
        </a:p>
      </dgm:t>
    </dgm:pt>
    <dgm:pt modelId="{2D8518F7-EF64-49BA-AD45-6717813FF301}" type="parTrans" cxnId="{EB7FC829-50DB-4CDB-A073-F30DB0E99B6F}">
      <dgm:prSet/>
      <dgm:spPr/>
      <dgm:t>
        <a:bodyPr/>
        <a:lstStyle/>
        <a:p>
          <a:endParaRPr lang="en-US"/>
        </a:p>
      </dgm:t>
    </dgm:pt>
    <dgm:pt modelId="{53AA7F83-2F83-4C92-B165-A79314A66B43}" type="sibTrans" cxnId="{EB7FC829-50DB-4CDB-A073-F30DB0E99B6F}">
      <dgm:prSet/>
      <dgm:spPr/>
      <dgm:t>
        <a:bodyPr/>
        <a:lstStyle/>
        <a:p>
          <a:endParaRPr lang="en-US"/>
        </a:p>
      </dgm:t>
    </dgm:pt>
    <dgm:pt modelId="{D97BB276-12BE-4F6F-A25D-C41AF7BFBEB9}">
      <dgm:prSet/>
      <dgm:spPr/>
      <dgm:t>
        <a:bodyPr/>
        <a:lstStyle/>
        <a:p>
          <a:r>
            <a:rPr lang="en-US"/>
            <a:t>G of CO2/kWh=1011.5        </a:t>
          </a:r>
        </a:p>
      </dgm:t>
    </dgm:pt>
    <dgm:pt modelId="{72D99D89-594A-426B-9213-40E443520E1D}" type="parTrans" cxnId="{DCE8CC41-B1DF-4B0D-AC2C-0877989AF7E8}">
      <dgm:prSet/>
      <dgm:spPr/>
      <dgm:t>
        <a:bodyPr/>
        <a:lstStyle/>
        <a:p>
          <a:endParaRPr lang="en-US"/>
        </a:p>
      </dgm:t>
    </dgm:pt>
    <dgm:pt modelId="{B01192A2-976F-43ED-A531-40880A61AF20}" type="sibTrans" cxnId="{DCE8CC41-B1DF-4B0D-AC2C-0877989AF7E8}">
      <dgm:prSet/>
      <dgm:spPr/>
      <dgm:t>
        <a:bodyPr/>
        <a:lstStyle/>
        <a:p>
          <a:endParaRPr lang="en-US"/>
        </a:p>
      </dgm:t>
    </dgm:pt>
    <dgm:pt modelId="{F4245A75-48CD-4FA7-AEFF-7369537D881B}">
      <dgm:prSet/>
      <dgm:spPr/>
      <dgm:t>
        <a:bodyPr/>
        <a:lstStyle/>
        <a:p>
          <a:r>
            <a:rPr lang="en-US" dirty="0"/>
            <a:t>Solar:</a:t>
          </a:r>
        </a:p>
      </dgm:t>
    </dgm:pt>
    <dgm:pt modelId="{916D2CEA-9483-4845-AFCC-26B8A1A13881}" type="parTrans" cxnId="{1D46D759-03B7-4A75-AF1F-AE251C214937}">
      <dgm:prSet/>
      <dgm:spPr/>
      <dgm:t>
        <a:bodyPr/>
        <a:lstStyle/>
        <a:p>
          <a:endParaRPr lang="en-US"/>
        </a:p>
      </dgm:t>
    </dgm:pt>
    <dgm:pt modelId="{AE4A78EE-C5E2-44BF-84E4-393B75F63CDE}" type="sibTrans" cxnId="{1D46D759-03B7-4A75-AF1F-AE251C214937}">
      <dgm:prSet/>
      <dgm:spPr/>
      <dgm:t>
        <a:bodyPr/>
        <a:lstStyle/>
        <a:p>
          <a:endParaRPr lang="en-US"/>
        </a:p>
      </dgm:t>
    </dgm:pt>
    <dgm:pt modelId="{A25AAC86-7C3C-42E3-B043-3E50618FB9F7}">
      <dgm:prSet/>
      <dgm:spPr/>
      <dgm:t>
        <a:bodyPr/>
        <a:lstStyle/>
        <a:p>
          <a:r>
            <a:rPr lang="en-US"/>
            <a:t>cost/kWh =0.06</a:t>
          </a:r>
        </a:p>
      </dgm:t>
    </dgm:pt>
    <dgm:pt modelId="{0CB3F0BB-B3A4-4274-B665-606CC0D66A06}" type="parTrans" cxnId="{7CB8E5EF-BEA9-4EDD-A677-64CCC8DFBC1C}">
      <dgm:prSet/>
      <dgm:spPr/>
      <dgm:t>
        <a:bodyPr/>
        <a:lstStyle/>
        <a:p>
          <a:endParaRPr lang="en-US"/>
        </a:p>
      </dgm:t>
    </dgm:pt>
    <dgm:pt modelId="{D2E91F2D-D3B5-449A-B089-4528E87B1676}" type="sibTrans" cxnId="{7CB8E5EF-BEA9-4EDD-A677-64CCC8DFBC1C}">
      <dgm:prSet/>
      <dgm:spPr/>
      <dgm:t>
        <a:bodyPr/>
        <a:lstStyle/>
        <a:p>
          <a:endParaRPr lang="en-US"/>
        </a:p>
      </dgm:t>
    </dgm:pt>
    <dgm:pt modelId="{09FF7211-D6A6-40E8-8203-DB957851ACBC}">
      <dgm:prSet/>
      <dgm:spPr/>
      <dgm:t>
        <a:bodyPr/>
        <a:lstStyle/>
        <a:p>
          <a:r>
            <a:rPr lang="en-US"/>
            <a:t>G of CO2/kWh=50</a:t>
          </a:r>
        </a:p>
      </dgm:t>
    </dgm:pt>
    <dgm:pt modelId="{530F6900-1206-47C0-BA09-65C9A1EF233A}" type="parTrans" cxnId="{5A777000-3A08-473A-B7A4-5DC0F9FF03A1}">
      <dgm:prSet/>
      <dgm:spPr/>
      <dgm:t>
        <a:bodyPr/>
        <a:lstStyle/>
        <a:p>
          <a:endParaRPr lang="en-US"/>
        </a:p>
      </dgm:t>
    </dgm:pt>
    <dgm:pt modelId="{AB41D198-8877-40DC-B824-C14AA745210B}" type="sibTrans" cxnId="{5A777000-3A08-473A-B7A4-5DC0F9FF03A1}">
      <dgm:prSet/>
      <dgm:spPr/>
      <dgm:t>
        <a:bodyPr/>
        <a:lstStyle/>
        <a:p>
          <a:endParaRPr lang="en-US"/>
        </a:p>
      </dgm:t>
    </dgm:pt>
    <dgm:pt modelId="{491BCB91-7C3A-4381-B7DF-1161E1036966}">
      <dgm:prSet/>
      <dgm:spPr/>
      <dgm:t>
        <a:bodyPr/>
        <a:lstStyle/>
        <a:p>
          <a:r>
            <a:rPr lang="en-US" dirty="0"/>
            <a:t>Hydro:</a:t>
          </a:r>
        </a:p>
      </dgm:t>
    </dgm:pt>
    <dgm:pt modelId="{EBD46133-C5F9-4CB6-8EAF-820BB7F00961}" type="parTrans" cxnId="{2AE954B5-8D53-498C-A008-484389547B92}">
      <dgm:prSet/>
      <dgm:spPr/>
      <dgm:t>
        <a:bodyPr/>
        <a:lstStyle/>
        <a:p>
          <a:endParaRPr lang="en-US"/>
        </a:p>
      </dgm:t>
    </dgm:pt>
    <dgm:pt modelId="{9252E2F6-6731-4192-881E-B5487A130B53}" type="sibTrans" cxnId="{2AE954B5-8D53-498C-A008-484389547B92}">
      <dgm:prSet/>
      <dgm:spPr/>
      <dgm:t>
        <a:bodyPr/>
        <a:lstStyle/>
        <a:p>
          <a:endParaRPr lang="en-US"/>
        </a:p>
      </dgm:t>
    </dgm:pt>
    <dgm:pt modelId="{A491A785-29DF-4B9C-AE3B-B101BD2DC264}">
      <dgm:prSet/>
      <dgm:spPr/>
      <dgm:t>
        <a:bodyPr/>
        <a:lstStyle/>
        <a:p>
          <a:r>
            <a:rPr lang="en-US"/>
            <a:t>cost/kWh =0.85</a:t>
          </a:r>
        </a:p>
      </dgm:t>
    </dgm:pt>
    <dgm:pt modelId="{97E82F07-DFF5-46BC-950D-77F01CEDC89F}" type="parTrans" cxnId="{31764013-4FF2-475F-87E3-C3A15A04FF6C}">
      <dgm:prSet/>
      <dgm:spPr/>
      <dgm:t>
        <a:bodyPr/>
        <a:lstStyle/>
        <a:p>
          <a:endParaRPr lang="en-US"/>
        </a:p>
      </dgm:t>
    </dgm:pt>
    <dgm:pt modelId="{C3F4711F-E6B6-4688-BF8F-9C87D2AE637B}" type="sibTrans" cxnId="{31764013-4FF2-475F-87E3-C3A15A04FF6C}">
      <dgm:prSet/>
      <dgm:spPr/>
      <dgm:t>
        <a:bodyPr/>
        <a:lstStyle/>
        <a:p>
          <a:endParaRPr lang="en-US"/>
        </a:p>
      </dgm:t>
    </dgm:pt>
    <dgm:pt modelId="{41854678-F5D3-4ECB-8280-D1F29880AAFC}">
      <dgm:prSet/>
      <dgm:spPr/>
      <dgm:t>
        <a:bodyPr/>
        <a:lstStyle/>
        <a:p>
          <a:r>
            <a:rPr lang="en-US"/>
            <a:t>G of CO2/kWh=24        </a:t>
          </a:r>
        </a:p>
      </dgm:t>
    </dgm:pt>
    <dgm:pt modelId="{E06AD5C5-B279-46B5-9A6E-7B829247C0F9}" type="parTrans" cxnId="{E2DAABCB-27F3-46DF-B861-5A758D1ED890}">
      <dgm:prSet/>
      <dgm:spPr/>
      <dgm:t>
        <a:bodyPr/>
        <a:lstStyle/>
        <a:p>
          <a:endParaRPr lang="en-US"/>
        </a:p>
      </dgm:t>
    </dgm:pt>
    <dgm:pt modelId="{B5757166-C81E-4C33-A20B-891E0384EA76}" type="sibTrans" cxnId="{E2DAABCB-27F3-46DF-B861-5A758D1ED890}">
      <dgm:prSet/>
      <dgm:spPr/>
      <dgm:t>
        <a:bodyPr/>
        <a:lstStyle/>
        <a:p>
          <a:endParaRPr lang="en-US"/>
        </a:p>
      </dgm:t>
    </dgm:pt>
    <dgm:pt modelId="{DB81E18A-C90B-457F-908A-35F845402B3F}">
      <dgm:prSet/>
      <dgm:spPr/>
      <dgm:t>
        <a:bodyPr/>
        <a:lstStyle/>
        <a:p>
          <a:r>
            <a:rPr lang="en-US"/>
            <a:t>Wind:</a:t>
          </a:r>
        </a:p>
      </dgm:t>
    </dgm:pt>
    <dgm:pt modelId="{6FEB101B-652F-4181-ACA1-63037ED0A556}" type="parTrans" cxnId="{B50A7BD3-2C24-4771-8BAC-906679DADE54}">
      <dgm:prSet/>
      <dgm:spPr/>
      <dgm:t>
        <a:bodyPr/>
        <a:lstStyle/>
        <a:p>
          <a:endParaRPr lang="en-US"/>
        </a:p>
      </dgm:t>
    </dgm:pt>
    <dgm:pt modelId="{9834B41A-44A4-450A-AC7A-CF04C3569BFF}" type="sibTrans" cxnId="{B50A7BD3-2C24-4771-8BAC-906679DADE54}">
      <dgm:prSet/>
      <dgm:spPr/>
      <dgm:t>
        <a:bodyPr/>
        <a:lstStyle/>
        <a:p>
          <a:endParaRPr lang="en-US"/>
        </a:p>
      </dgm:t>
    </dgm:pt>
    <dgm:pt modelId="{953CDC6B-CEC0-4409-BCCB-82B236B8C1DE}">
      <dgm:prSet/>
      <dgm:spPr/>
      <dgm:t>
        <a:bodyPr/>
        <a:lstStyle/>
        <a:p>
          <a:r>
            <a:rPr lang="en-US"/>
            <a:t>cost/kWh =0.053</a:t>
          </a:r>
        </a:p>
      </dgm:t>
    </dgm:pt>
    <dgm:pt modelId="{B1B96824-61BA-4BA2-9FE5-3D9F03C58B41}" type="parTrans" cxnId="{B41B486A-54AF-495E-85FA-CE5DE951124B}">
      <dgm:prSet/>
      <dgm:spPr/>
      <dgm:t>
        <a:bodyPr/>
        <a:lstStyle/>
        <a:p>
          <a:endParaRPr lang="en-US"/>
        </a:p>
      </dgm:t>
    </dgm:pt>
    <dgm:pt modelId="{32013084-5705-48CE-BB79-3EFEF67FFFFB}" type="sibTrans" cxnId="{B41B486A-54AF-495E-85FA-CE5DE951124B}">
      <dgm:prSet/>
      <dgm:spPr/>
      <dgm:t>
        <a:bodyPr/>
        <a:lstStyle/>
        <a:p>
          <a:endParaRPr lang="en-US"/>
        </a:p>
      </dgm:t>
    </dgm:pt>
    <dgm:pt modelId="{A2305B85-7852-4042-9FF1-C68223452D0E}">
      <dgm:prSet/>
      <dgm:spPr/>
      <dgm:t>
        <a:bodyPr/>
        <a:lstStyle/>
        <a:p>
          <a:r>
            <a:rPr lang="en-US"/>
            <a:t>G of CO2/kWh=11        </a:t>
          </a:r>
        </a:p>
      </dgm:t>
    </dgm:pt>
    <dgm:pt modelId="{2851FD4D-CEEF-4CE3-8E3B-639A5A9145E3}" type="parTrans" cxnId="{55DDABB1-77C4-42BE-956A-F8692C33B3C5}">
      <dgm:prSet/>
      <dgm:spPr/>
      <dgm:t>
        <a:bodyPr/>
        <a:lstStyle/>
        <a:p>
          <a:endParaRPr lang="en-US"/>
        </a:p>
      </dgm:t>
    </dgm:pt>
    <dgm:pt modelId="{D9A44AB9-BBBF-441B-8D21-AA543EBB7E48}" type="sibTrans" cxnId="{55DDABB1-77C4-42BE-956A-F8692C33B3C5}">
      <dgm:prSet/>
      <dgm:spPr/>
      <dgm:t>
        <a:bodyPr/>
        <a:lstStyle/>
        <a:p>
          <a:endParaRPr lang="en-US"/>
        </a:p>
      </dgm:t>
    </dgm:pt>
    <dgm:pt modelId="{448C4E35-4BE9-422D-B4FB-05E95E0F1AD7}" type="pres">
      <dgm:prSet presAssocID="{286A312B-8DCF-43A2-A775-EE41B89414EE}" presName="Name0" presStyleCnt="0">
        <dgm:presLayoutVars>
          <dgm:dir val="rev"/>
          <dgm:animLvl val="lvl"/>
          <dgm:resizeHandles val="exact"/>
        </dgm:presLayoutVars>
      </dgm:prSet>
      <dgm:spPr/>
    </dgm:pt>
    <dgm:pt modelId="{4E84340C-B0AD-42C1-ABAE-CF87F949D04E}" type="pres">
      <dgm:prSet presAssocID="{F617B47F-494E-4FEF-AB85-9639C63E460D}" presName="linNode" presStyleCnt="0"/>
      <dgm:spPr/>
    </dgm:pt>
    <dgm:pt modelId="{84583011-FE77-4043-8C5F-C49D83BBD2BF}" type="pres">
      <dgm:prSet presAssocID="{F617B47F-494E-4FEF-AB85-9639C63E460D}" presName="parentText" presStyleLbl="node1" presStyleIdx="0" presStyleCnt="8">
        <dgm:presLayoutVars>
          <dgm:chMax val="1"/>
          <dgm:bulletEnabled val="1"/>
        </dgm:presLayoutVars>
      </dgm:prSet>
      <dgm:spPr/>
    </dgm:pt>
    <dgm:pt modelId="{3A257FBD-41B0-46A7-AA07-FC364156D42C}" type="pres">
      <dgm:prSet presAssocID="{53AA7F83-2F83-4C92-B165-A79314A66B43}" presName="sp" presStyleCnt="0"/>
      <dgm:spPr/>
    </dgm:pt>
    <dgm:pt modelId="{1B6B1A4C-9E28-4FDD-A5F8-C6740C25D14D}" type="pres">
      <dgm:prSet presAssocID="{D97BB276-12BE-4F6F-A25D-C41AF7BFBEB9}" presName="linNode" presStyleCnt="0"/>
      <dgm:spPr/>
    </dgm:pt>
    <dgm:pt modelId="{108607A6-6960-4BB8-BFF0-826003E9883D}" type="pres">
      <dgm:prSet presAssocID="{D97BB276-12BE-4F6F-A25D-C41AF7BFBEB9}" presName="parentText" presStyleLbl="node1" presStyleIdx="1" presStyleCnt="8">
        <dgm:presLayoutVars>
          <dgm:chMax val="1"/>
          <dgm:bulletEnabled val="1"/>
        </dgm:presLayoutVars>
      </dgm:prSet>
      <dgm:spPr/>
    </dgm:pt>
    <dgm:pt modelId="{95A2CC65-53FC-41BC-AC81-D553EB37AA06}" type="pres">
      <dgm:prSet presAssocID="{D97BB276-12BE-4F6F-A25D-C41AF7BFBEB9}" presName="descendantText" presStyleLbl="alignAccFollowNode1" presStyleIdx="0" presStyleCnt="3" custLinFactY="23535" custLinFactNeighborX="-692" custLinFactNeighborY="100000">
        <dgm:presLayoutVars>
          <dgm:bulletEnabled val="1"/>
        </dgm:presLayoutVars>
      </dgm:prSet>
      <dgm:spPr/>
    </dgm:pt>
    <dgm:pt modelId="{C9763621-95C9-4A44-A6CC-1050C89C011B}" type="pres">
      <dgm:prSet presAssocID="{B01192A2-976F-43ED-A531-40880A61AF20}" presName="sp" presStyleCnt="0"/>
      <dgm:spPr/>
    </dgm:pt>
    <dgm:pt modelId="{7FD6F432-9E91-4CDD-958E-88E181BC4B4D}" type="pres">
      <dgm:prSet presAssocID="{A25AAC86-7C3C-42E3-B043-3E50618FB9F7}" presName="linNode" presStyleCnt="0"/>
      <dgm:spPr/>
    </dgm:pt>
    <dgm:pt modelId="{69E5A4AD-87B2-4244-9F88-930A4BB1E5CD}" type="pres">
      <dgm:prSet presAssocID="{A25AAC86-7C3C-42E3-B043-3E50618FB9F7}" presName="parentText" presStyleLbl="node1" presStyleIdx="2" presStyleCnt="8">
        <dgm:presLayoutVars>
          <dgm:chMax val="1"/>
          <dgm:bulletEnabled val="1"/>
        </dgm:presLayoutVars>
      </dgm:prSet>
      <dgm:spPr/>
    </dgm:pt>
    <dgm:pt modelId="{0BE28412-7D81-4C86-AD3B-2019C7670C47}" type="pres">
      <dgm:prSet presAssocID="{D2E91F2D-D3B5-449A-B089-4528E87B1676}" presName="sp" presStyleCnt="0"/>
      <dgm:spPr/>
    </dgm:pt>
    <dgm:pt modelId="{D55E5E49-4A37-412E-B3BD-B1BB43088D63}" type="pres">
      <dgm:prSet presAssocID="{09FF7211-D6A6-40E8-8203-DB957851ACBC}" presName="linNode" presStyleCnt="0"/>
      <dgm:spPr/>
    </dgm:pt>
    <dgm:pt modelId="{632D3D38-1C78-4A6D-BCFE-D0B0CF3DB452}" type="pres">
      <dgm:prSet presAssocID="{09FF7211-D6A6-40E8-8203-DB957851ACBC}" presName="parentText" presStyleLbl="node1" presStyleIdx="3" presStyleCnt="8">
        <dgm:presLayoutVars>
          <dgm:chMax val="1"/>
          <dgm:bulletEnabled val="1"/>
        </dgm:presLayoutVars>
      </dgm:prSet>
      <dgm:spPr/>
    </dgm:pt>
    <dgm:pt modelId="{CB83A8CF-F456-47D8-831E-D07CF3D3C16E}" type="pres">
      <dgm:prSet presAssocID="{09FF7211-D6A6-40E8-8203-DB957851ACBC}" presName="descendantText" presStyleLbl="alignAccFollowNode1" presStyleIdx="1" presStyleCnt="3" custLinFactY="24250" custLinFactNeighborX="-1308" custLinFactNeighborY="100000">
        <dgm:presLayoutVars>
          <dgm:bulletEnabled val="1"/>
        </dgm:presLayoutVars>
      </dgm:prSet>
      <dgm:spPr/>
    </dgm:pt>
    <dgm:pt modelId="{2173C478-63D8-4C67-822D-13F185199932}" type="pres">
      <dgm:prSet presAssocID="{AB41D198-8877-40DC-B824-C14AA745210B}" presName="sp" presStyleCnt="0"/>
      <dgm:spPr/>
    </dgm:pt>
    <dgm:pt modelId="{F007E0BD-E4BD-47C4-A0D6-49E52892D580}" type="pres">
      <dgm:prSet presAssocID="{A491A785-29DF-4B9C-AE3B-B101BD2DC264}" presName="linNode" presStyleCnt="0"/>
      <dgm:spPr/>
    </dgm:pt>
    <dgm:pt modelId="{EDE296EB-9165-4EDD-95A8-DA7B3E8D7355}" type="pres">
      <dgm:prSet presAssocID="{A491A785-29DF-4B9C-AE3B-B101BD2DC264}" presName="parentText" presStyleLbl="node1" presStyleIdx="4" presStyleCnt="8">
        <dgm:presLayoutVars>
          <dgm:chMax val="1"/>
          <dgm:bulletEnabled val="1"/>
        </dgm:presLayoutVars>
      </dgm:prSet>
      <dgm:spPr/>
    </dgm:pt>
    <dgm:pt modelId="{1C8BB735-F125-4393-A8B5-72E4AD69F392}" type="pres">
      <dgm:prSet presAssocID="{C3F4711F-E6B6-4688-BF8F-9C87D2AE637B}" presName="sp" presStyleCnt="0"/>
      <dgm:spPr/>
    </dgm:pt>
    <dgm:pt modelId="{4E6EA76D-3021-48B9-8650-935E4665A4F5}" type="pres">
      <dgm:prSet presAssocID="{41854678-F5D3-4ECB-8280-D1F29880AAFC}" presName="linNode" presStyleCnt="0"/>
      <dgm:spPr/>
    </dgm:pt>
    <dgm:pt modelId="{7BD61332-8FC6-4FE6-A820-0369C45114FA}" type="pres">
      <dgm:prSet presAssocID="{41854678-F5D3-4ECB-8280-D1F29880AAFC}" presName="parentText" presStyleLbl="node1" presStyleIdx="5" presStyleCnt="8">
        <dgm:presLayoutVars>
          <dgm:chMax val="1"/>
          <dgm:bulletEnabled val="1"/>
        </dgm:presLayoutVars>
      </dgm:prSet>
      <dgm:spPr/>
    </dgm:pt>
    <dgm:pt modelId="{045852B6-9434-4B81-9084-527FBA35EF27}" type="pres">
      <dgm:prSet presAssocID="{41854678-F5D3-4ECB-8280-D1F29880AAFC}" presName="descendantText" presStyleLbl="alignAccFollowNode1" presStyleIdx="2" presStyleCnt="3" custLinFactY="24250" custLinFactNeighborX="-1308" custLinFactNeighborY="100000">
        <dgm:presLayoutVars>
          <dgm:bulletEnabled val="1"/>
        </dgm:presLayoutVars>
      </dgm:prSet>
      <dgm:spPr/>
    </dgm:pt>
    <dgm:pt modelId="{DFC3C197-35C2-465D-AF43-AED2939D6BA8}" type="pres">
      <dgm:prSet presAssocID="{B5757166-C81E-4C33-A20B-891E0384EA76}" presName="sp" presStyleCnt="0"/>
      <dgm:spPr/>
    </dgm:pt>
    <dgm:pt modelId="{3BA4DC63-CCDE-49C0-BA7D-42E39BEC312A}" type="pres">
      <dgm:prSet presAssocID="{953CDC6B-CEC0-4409-BCCB-82B236B8C1DE}" presName="linNode" presStyleCnt="0"/>
      <dgm:spPr/>
    </dgm:pt>
    <dgm:pt modelId="{6623D6F8-B714-40E9-8CC4-945275BD676D}" type="pres">
      <dgm:prSet presAssocID="{953CDC6B-CEC0-4409-BCCB-82B236B8C1DE}" presName="parentText" presStyleLbl="node1" presStyleIdx="6" presStyleCnt="8">
        <dgm:presLayoutVars>
          <dgm:chMax val="1"/>
          <dgm:bulletEnabled val="1"/>
        </dgm:presLayoutVars>
      </dgm:prSet>
      <dgm:spPr/>
    </dgm:pt>
    <dgm:pt modelId="{2DBA77C1-D8F2-4D63-9BC3-E83AB97AA20A}" type="pres">
      <dgm:prSet presAssocID="{32013084-5705-48CE-BB79-3EFEF67FFFFB}" presName="sp" presStyleCnt="0"/>
      <dgm:spPr/>
    </dgm:pt>
    <dgm:pt modelId="{72700B08-B74F-4420-8436-37A91FC85877}" type="pres">
      <dgm:prSet presAssocID="{A2305B85-7852-4042-9FF1-C68223452D0E}" presName="linNode" presStyleCnt="0"/>
      <dgm:spPr/>
    </dgm:pt>
    <dgm:pt modelId="{546C29EA-CDEF-499E-879C-C727C089F463}" type="pres">
      <dgm:prSet presAssocID="{A2305B85-7852-4042-9FF1-C68223452D0E}" presName="parentText" presStyleLbl="node1" presStyleIdx="7" presStyleCnt="8">
        <dgm:presLayoutVars>
          <dgm:chMax val="1"/>
          <dgm:bulletEnabled val="1"/>
        </dgm:presLayoutVars>
      </dgm:prSet>
      <dgm:spPr/>
    </dgm:pt>
  </dgm:ptLst>
  <dgm:cxnLst>
    <dgm:cxn modelId="{5A777000-3A08-473A-B7A4-5DC0F9FF03A1}" srcId="{286A312B-8DCF-43A2-A775-EE41B89414EE}" destId="{09FF7211-D6A6-40E8-8203-DB957851ACBC}" srcOrd="3" destOrd="0" parTransId="{530F6900-1206-47C0-BA09-65C9A1EF233A}" sibTransId="{AB41D198-8877-40DC-B824-C14AA745210B}"/>
    <dgm:cxn modelId="{AA095004-3155-4125-B712-77E89C2CBA2B}" type="presOf" srcId="{09FF7211-D6A6-40E8-8203-DB957851ACBC}" destId="{632D3D38-1C78-4A6D-BCFE-D0B0CF3DB452}" srcOrd="0" destOrd="0" presId="urn:microsoft.com/office/officeart/2005/8/layout/vList5"/>
    <dgm:cxn modelId="{31764013-4FF2-475F-87E3-C3A15A04FF6C}" srcId="{286A312B-8DCF-43A2-A775-EE41B89414EE}" destId="{A491A785-29DF-4B9C-AE3B-B101BD2DC264}" srcOrd="4" destOrd="0" parTransId="{97E82F07-DFF5-46BC-950D-77F01CEDC89F}" sibTransId="{C3F4711F-E6B6-4688-BF8F-9C87D2AE637B}"/>
    <dgm:cxn modelId="{D35E4125-457C-4BE8-B304-59F8C83BB6B6}" type="presOf" srcId="{41854678-F5D3-4ECB-8280-D1F29880AAFC}" destId="{7BD61332-8FC6-4FE6-A820-0369C45114FA}" srcOrd="0" destOrd="0" presId="urn:microsoft.com/office/officeart/2005/8/layout/vList5"/>
    <dgm:cxn modelId="{EB7FC829-50DB-4CDB-A073-F30DB0E99B6F}" srcId="{286A312B-8DCF-43A2-A775-EE41B89414EE}" destId="{F617B47F-494E-4FEF-AB85-9639C63E460D}" srcOrd="0" destOrd="0" parTransId="{2D8518F7-EF64-49BA-AD45-6717813FF301}" sibTransId="{53AA7F83-2F83-4C92-B165-A79314A66B43}"/>
    <dgm:cxn modelId="{F15E2331-E598-48F9-8145-F03B5CCB0CF1}" type="presOf" srcId="{A2305B85-7852-4042-9FF1-C68223452D0E}" destId="{546C29EA-CDEF-499E-879C-C727C089F463}" srcOrd="0" destOrd="0" presId="urn:microsoft.com/office/officeart/2005/8/layout/vList5"/>
    <dgm:cxn modelId="{297C655E-6F62-4049-8695-C41191E9A53F}" type="presOf" srcId="{953CDC6B-CEC0-4409-BCCB-82B236B8C1DE}" destId="{6623D6F8-B714-40E9-8CC4-945275BD676D}" srcOrd="0" destOrd="0" presId="urn:microsoft.com/office/officeart/2005/8/layout/vList5"/>
    <dgm:cxn modelId="{DCE8CC41-B1DF-4B0D-AC2C-0877989AF7E8}" srcId="{286A312B-8DCF-43A2-A775-EE41B89414EE}" destId="{D97BB276-12BE-4F6F-A25D-C41AF7BFBEB9}" srcOrd="1" destOrd="0" parTransId="{72D99D89-594A-426B-9213-40E443520E1D}" sibTransId="{B01192A2-976F-43ED-A531-40880A61AF20}"/>
    <dgm:cxn modelId="{E11E9248-6932-434D-A6B6-F7D9A5D0D0B7}" type="presOf" srcId="{A25AAC86-7C3C-42E3-B043-3E50618FB9F7}" destId="{69E5A4AD-87B2-4244-9F88-930A4BB1E5CD}" srcOrd="0" destOrd="0" presId="urn:microsoft.com/office/officeart/2005/8/layout/vList5"/>
    <dgm:cxn modelId="{B41B486A-54AF-495E-85FA-CE5DE951124B}" srcId="{286A312B-8DCF-43A2-A775-EE41B89414EE}" destId="{953CDC6B-CEC0-4409-BCCB-82B236B8C1DE}" srcOrd="6" destOrd="0" parTransId="{B1B96824-61BA-4BA2-9FE5-3D9F03C58B41}" sibTransId="{32013084-5705-48CE-BB79-3EFEF67FFFFB}"/>
    <dgm:cxn modelId="{4FDED66E-D579-44AB-A756-646F741D6326}" type="presOf" srcId="{491BCB91-7C3A-4381-B7DF-1161E1036966}" destId="{CB83A8CF-F456-47D8-831E-D07CF3D3C16E}" srcOrd="0" destOrd="0" presId="urn:microsoft.com/office/officeart/2005/8/layout/vList5"/>
    <dgm:cxn modelId="{1D46D759-03B7-4A75-AF1F-AE251C214937}" srcId="{D97BB276-12BE-4F6F-A25D-C41AF7BFBEB9}" destId="{F4245A75-48CD-4FA7-AEFF-7369537D881B}" srcOrd="0" destOrd="0" parTransId="{916D2CEA-9483-4845-AFCC-26B8A1A13881}" sibTransId="{AE4A78EE-C5E2-44BF-84E4-393B75F63CDE}"/>
    <dgm:cxn modelId="{1372EC82-C3F3-4177-9C61-A4BBFC3EEFE3}" type="presOf" srcId="{A491A785-29DF-4B9C-AE3B-B101BD2DC264}" destId="{EDE296EB-9165-4EDD-95A8-DA7B3E8D7355}" srcOrd="0" destOrd="0" presId="urn:microsoft.com/office/officeart/2005/8/layout/vList5"/>
    <dgm:cxn modelId="{E4C66A89-A9E4-4F18-B801-6235EEC857E7}" type="presOf" srcId="{286A312B-8DCF-43A2-A775-EE41B89414EE}" destId="{448C4E35-4BE9-422D-B4FB-05E95E0F1AD7}" srcOrd="0" destOrd="0" presId="urn:microsoft.com/office/officeart/2005/8/layout/vList5"/>
    <dgm:cxn modelId="{EBDEC599-DA92-4800-A640-4CA53D9C5E23}" type="presOf" srcId="{D97BB276-12BE-4F6F-A25D-C41AF7BFBEB9}" destId="{108607A6-6960-4BB8-BFF0-826003E9883D}" srcOrd="0" destOrd="0" presId="urn:microsoft.com/office/officeart/2005/8/layout/vList5"/>
    <dgm:cxn modelId="{55DDABB1-77C4-42BE-956A-F8692C33B3C5}" srcId="{286A312B-8DCF-43A2-A775-EE41B89414EE}" destId="{A2305B85-7852-4042-9FF1-C68223452D0E}" srcOrd="7" destOrd="0" parTransId="{2851FD4D-CEEF-4CE3-8E3B-639A5A9145E3}" sibTransId="{D9A44AB9-BBBF-441B-8D21-AA543EBB7E48}"/>
    <dgm:cxn modelId="{2AE954B5-8D53-498C-A008-484389547B92}" srcId="{09FF7211-D6A6-40E8-8203-DB957851ACBC}" destId="{491BCB91-7C3A-4381-B7DF-1161E1036966}" srcOrd="0" destOrd="0" parTransId="{EBD46133-C5F9-4CB6-8EAF-820BB7F00961}" sibTransId="{9252E2F6-6731-4192-881E-B5487A130B53}"/>
    <dgm:cxn modelId="{E2DAABCB-27F3-46DF-B861-5A758D1ED890}" srcId="{286A312B-8DCF-43A2-A775-EE41B89414EE}" destId="{41854678-F5D3-4ECB-8280-D1F29880AAFC}" srcOrd="5" destOrd="0" parTransId="{E06AD5C5-B279-46B5-9A6E-7B829247C0F9}" sibTransId="{B5757166-C81E-4C33-A20B-891E0384EA76}"/>
    <dgm:cxn modelId="{B50A7BD3-2C24-4771-8BAC-906679DADE54}" srcId="{41854678-F5D3-4ECB-8280-D1F29880AAFC}" destId="{DB81E18A-C90B-457F-908A-35F845402B3F}" srcOrd="0" destOrd="0" parTransId="{6FEB101B-652F-4181-ACA1-63037ED0A556}" sibTransId="{9834B41A-44A4-450A-AC7A-CF04C3569BFF}"/>
    <dgm:cxn modelId="{52942DDF-7B73-4EE9-97B8-213902DA6B76}" type="presOf" srcId="{DB81E18A-C90B-457F-908A-35F845402B3F}" destId="{045852B6-9434-4B81-9084-527FBA35EF27}" srcOrd="0" destOrd="0" presId="urn:microsoft.com/office/officeart/2005/8/layout/vList5"/>
    <dgm:cxn modelId="{7CB8E5EF-BEA9-4EDD-A677-64CCC8DFBC1C}" srcId="{286A312B-8DCF-43A2-A775-EE41B89414EE}" destId="{A25AAC86-7C3C-42E3-B043-3E50618FB9F7}" srcOrd="2" destOrd="0" parTransId="{0CB3F0BB-B3A4-4274-B665-606CC0D66A06}" sibTransId="{D2E91F2D-D3B5-449A-B089-4528E87B1676}"/>
    <dgm:cxn modelId="{B7D273F6-3559-4DDC-BBFB-1F356F641225}" type="presOf" srcId="{F4245A75-48CD-4FA7-AEFF-7369537D881B}" destId="{95A2CC65-53FC-41BC-AC81-D553EB37AA06}" srcOrd="0" destOrd="0" presId="urn:microsoft.com/office/officeart/2005/8/layout/vList5"/>
    <dgm:cxn modelId="{EB899FFE-14FF-488F-9ACC-2D20DA9F3637}" type="presOf" srcId="{F617B47F-494E-4FEF-AB85-9639C63E460D}" destId="{84583011-FE77-4043-8C5F-C49D83BBD2BF}" srcOrd="0" destOrd="0" presId="urn:microsoft.com/office/officeart/2005/8/layout/vList5"/>
    <dgm:cxn modelId="{22663D10-D659-4A36-9A37-9760E65E8458}" type="presParOf" srcId="{448C4E35-4BE9-422D-B4FB-05E95E0F1AD7}" destId="{4E84340C-B0AD-42C1-ABAE-CF87F949D04E}" srcOrd="0" destOrd="0" presId="urn:microsoft.com/office/officeart/2005/8/layout/vList5"/>
    <dgm:cxn modelId="{2DA954BB-9B13-4265-9778-3D693858B7FF}" type="presParOf" srcId="{4E84340C-B0AD-42C1-ABAE-CF87F949D04E}" destId="{84583011-FE77-4043-8C5F-C49D83BBD2BF}" srcOrd="0" destOrd="0" presId="urn:microsoft.com/office/officeart/2005/8/layout/vList5"/>
    <dgm:cxn modelId="{27B679B6-4EDB-4B71-BF48-1A266C5817AD}" type="presParOf" srcId="{448C4E35-4BE9-422D-B4FB-05E95E0F1AD7}" destId="{3A257FBD-41B0-46A7-AA07-FC364156D42C}" srcOrd="1" destOrd="0" presId="urn:microsoft.com/office/officeart/2005/8/layout/vList5"/>
    <dgm:cxn modelId="{6EB81591-A879-4A0C-8ADD-9E7113285A02}" type="presParOf" srcId="{448C4E35-4BE9-422D-B4FB-05E95E0F1AD7}" destId="{1B6B1A4C-9E28-4FDD-A5F8-C6740C25D14D}" srcOrd="2" destOrd="0" presId="urn:microsoft.com/office/officeart/2005/8/layout/vList5"/>
    <dgm:cxn modelId="{312130CC-7AA0-477C-A583-B55853813312}" type="presParOf" srcId="{1B6B1A4C-9E28-4FDD-A5F8-C6740C25D14D}" destId="{108607A6-6960-4BB8-BFF0-826003E9883D}" srcOrd="0" destOrd="0" presId="urn:microsoft.com/office/officeart/2005/8/layout/vList5"/>
    <dgm:cxn modelId="{8A018869-838F-4C46-84AE-786EB00E7883}" type="presParOf" srcId="{1B6B1A4C-9E28-4FDD-A5F8-C6740C25D14D}" destId="{95A2CC65-53FC-41BC-AC81-D553EB37AA06}" srcOrd="1" destOrd="0" presId="urn:microsoft.com/office/officeart/2005/8/layout/vList5"/>
    <dgm:cxn modelId="{20F3DD1F-8C24-42B0-AEE7-90A577BF927C}" type="presParOf" srcId="{448C4E35-4BE9-422D-B4FB-05E95E0F1AD7}" destId="{C9763621-95C9-4A44-A6CC-1050C89C011B}" srcOrd="3" destOrd="0" presId="urn:microsoft.com/office/officeart/2005/8/layout/vList5"/>
    <dgm:cxn modelId="{C947F340-AB97-4B97-97F9-3C495576B0AA}" type="presParOf" srcId="{448C4E35-4BE9-422D-B4FB-05E95E0F1AD7}" destId="{7FD6F432-9E91-4CDD-958E-88E181BC4B4D}" srcOrd="4" destOrd="0" presId="urn:microsoft.com/office/officeart/2005/8/layout/vList5"/>
    <dgm:cxn modelId="{CF4C6BFF-58EA-41F1-953B-BDFC236A9D10}" type="presParOf" srcId="{7FD6F432-9E91-4CDD-958E-88E181BC4B4D}" destId="{69E5A4AD-87B2-4244-9F88-930A4BB1E5CD}" srcOrd="0" destOrd="0" presId="urn:microsoft.com/office/officeart/2005/8/layout/vList5"/>
    <dgm:cxn modelId="{C8D74031-63D8-456B-932D-489510A730B7}" type="presParOf" srcId="{448C4E35-4BE9-422D-B4FB-05E95E0F1AD7}" destId="{0BE28412-7D81-4C86-AD3B-2019C7670C47}" srcOrd="5" destOrd="0" presId="urn:microsoft.com/office/officeart/2005/8/layout/vList5"/>
    <dgm:cxn modelId="{B298E118-0628-4C94-A800-15284D0659FE}" type="presParOf" srcId="{448C4E35-4BE9-422D-B4FB-05E95E0F1AD7}" destId="{D55E5E49-4A37-412E-B3BD-B1BB43088D63}" srcOrd="6" destOrd="0" presId="urn:microsoft.com/office/officeart/2005/8/layout/vList5"/>
    <dgm:cxn modelId="{E05552E0-41D8-4C0D-B6FC-71836CC7046A}" type="presParOf" srcId="{D55E5E49-4A37-412E-B3BD-B1BB43088D63}" destId="{632D3D38-1C78-4A6D-BCFE-D0B0CF3DB452}" srcOrd="0" destOrd="0" presId="urn:microsoft.com/office/officeart/2005/8/layout/vList5"/>
    <dgm:cxn modelId="{D67656A9-5DBF-41C4-8726-84D24E533024}" type="presParOf" srcId="{D55E5E49-4A37-412E-B3BD-B1BB43088D63}" destId="{CB83A8CF-F456-47D8-831E-D07CF3D3C16E}" srcOrd="1" destOrd="0" presId="urn:microsoft.com/office/officeart/2005/8/layout/vList5"/>
    <dgm:cxn modelId="{EAAAFD99-516A-4A26-B3AC-DFA1BB69114D}" type="presParOf" srcId="{448C4E35-4BE9-422D-B4FB-05E95E0F1AD7}" destId="{2173C478-63D8-4C67-822D-13F185199932}" srcOrd="7" destOrd="0" presId="urn:microsoft.com/office/officeart/2005/8/layout/vList5"/>
    <dgm:cxn modelId="{7B192F19-C6E5-4244-B69A-98D8E91764FB}" type="presParOf" srcId="{448C4E35-4BE9-422D-B4FB-05E95E0F1AD7}" destId="{F007E0BD-E4BD-47C4-A0D6-49E52892D580}" srcOrd="8" destOrd="0" presId="urn:microsoft.com/office/officeart/2005/8/layout/vList5"/>
    <dgm:cxn modelId="{1AA6795A-08CA-4CA2-9D8F-8FC994BAF6F9}" type="presParOf" srcId="{F007E0BD-E4BD-47C4-A0D6-49E52892D580}" destId="{EDE296EB-9165-4EDD-95A8-DA7B3E8D7355}" srcOrd="0" destOrd="0" presId="urn:microsoft.com/office/officeart/2005/8/layout/vList5"/>
    <dgm:cxn modelId="{4CB75789-E237-42CF-A353-9AA8A90DA71C}" type="presParOf" srcId="{448C4E35-4BE9-422D-B4FB-05E95E0F1AD7}" destId="{1C8BB735-F125-4393-A8B5-72E4AD69F392}" srcOrd="9" destOrd="0" presId="urn:microsoft.com/office/officeart/2005/8/layout/vList5"/>
    <dgm:cxn modelId="{654DA998-C33B-4A68-A7CE-4FC10BFADBE0}" type="presParOf" srcId="{448C4E35-4BE9-422D-B4FB-05E95E0F1AD7}" destId="{4E6EA76D-3021-48B9-8650-935E4665A4F5}" srcOrd="10" destOrd="0" presId="urn:microsoft.com/office/officeart/2005/8/layout/vList5"/>
    <dgm:cxn modelId="{3F0569C9-7ABD-42CA-85B6-89887BEE8B97}" type="presParOf" srcId="{4E6EA76D-3021-48B9-8650-935E4665A4F5}" destId="{7BD61332-8FC6-4FE6-A820-0369C45114FA}" srcOrd="0" destOrd="0" presId="urn:microsoft.com/office/officeart/2005/8/layout/vList5"/>
    <dgm:cxn modelId="{3BEB0A15-AADE-4AA3-B524-342A552E076C}" type="presParOf" srcId="{4E6EA76D-3021-48B9-8650-935E4665A4F5}" destId="{045852B6-9434-4B81-9084-527FBA35EF27}" srcOrd="1" destOrd="0" presId="urn:microsoft.com/office/officeart/2005/8/layout/vList5"/>
    <dgm:cxn modelId="{D7EE53EF-36F0-43FA-934B-13610DB42E0A}" type="presParOf" srcId="{448C4E35-4BE9-422D-B4FB-05E95E0F1AD7}" destId="{DFC3C197-35C2-465D-AF43-AED2939D6BA8}" srcOrd="11" destOrd="0" presId="urn:microsoft.com/office/officeart/2005/8/layout/vList5"/>
    <dgm:cxn modelId="{44E64E33-B219-4593-835A-ECCBB74FE7A2}" type="presParOf" srcId="{448C4E35-4BE9-422D-B4FB-05E95E0F1AD7}" destId="{3BA4DC63-CCDE-49C0-BA7D-42E39BEC312A}" srcOrd="12" destOrd="0" presId="urn:microsoft.com/office/officeart/2005/8/layout/vList5"/>
    <dgm:cxn modelId="{2EDF8E78-BA30-4FED-BBB5-553097AD18CE}" type="presParOf" srcId="{3BA4DC63-CCDE-49C0-BA7D-42E39BEC312A}" destId="{6623D6F8-B714-40E9-8CC4-945275BD676D}" srcOrd="0" destOrd="0" presId="urn:microsoft.com/office/officeart/2005/8/layout/vList5"/>
    <dgm:cxn modelId="{14D43DCF-9EA6-45B5-A8C8-7B06736146CB}" type="presParOf" srcId="{448C4E35-4BE9-422D-B4FB-05E95E0F1AD7}" destId="{2DBA77C1-D8F2-4D63-9BC3-E83AB97AA20A}" srcOrd="13" destOrd="0" presId="urn:microsoft.com/office/officeart/2005/8/layout/vList5"/>
    <dgm:cxn modelId="{EE535D80-C809-4976-B245-5BCA32414DF3}" type="presParOf" srcId="{448C4E35-4BE9-422D-B4FB-05E95E0F1AD7}" destId="{72700B08-B74F-4420-8436-37A91FC85877}" srcOrd="14" destOrd="0" presId="urn:microsoft.com/office/officeart/2005/8/layout/vList5"/>
    <dgm:cxn modelId="{34A20D7D-6731-4346-970A-651F764AB5AD}" type="presParOf" srcId="{72700B08-B74F-4420-8436-37A91FC85877}" destId="{546C29EA-CDEF-499E-879C-C727C089F463}"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D09B965-0153-4E5A-A194-F9DF9CFE0D5D}" type="doc">
      <dgm:prSet loTypeId="urn:microsoft.com/office/officeart/2005/8/layout/hierarchy1" loCatId="hierarchy" qsTypeId="urn:microsoft.com/office/officeart/2005/8/quickstyle/simple1" qsCatId="simple" csTypeId="urn:microsoft.com/office/officeart/2005/8/colors/colorful5" csCatId="colorful" phldr="1"/>
      <dgm:spPr/>
      <dgm:t>
        <a:bodyPr/>
        <a:lstStyle/>
        <a:p>
          <a:endParaRPr lang="en-US"/>
        </a:p>
      </dgm:t>
    </dgm:pt>
    <dgm:pt modelId="{A6E44477-E420-41B4-AD96-DD87AEC6E70B}">
      <dgm:prSet/>
      <dgm:spPr/>
      <dgm:t>
        <a:bodyPr/>
        <a:lstStyle/>
        <a:p>
          <a:r>
            <a:rPr lang="en-US" dirty="0"/>
            <a:t>Solar energy: needs a significant exposure area to solar radiation to produce large amounts of power.</a:t>
          </a:r>
        </a:p>
      </dgm:t>
    </dgm:pt>
    <dgm:pt modelId="{2856BBDA-9D76-4C19-847F-F0D36D00C848}" type="parTrans" cxnId="{5E0C25BE-F55D-4408-8A66-E85F23B2837D}">
      <dgm:prSet/>
      <dgm:spPr/>
      <dgm:t>
        <a:bodyPr/>
        <a:lstStyle/>
        <a:p>
          <a:endParaRPr lang="en-US"/>
        </a:p>
      </dgm:t>
    </dgm:pt>
    <dgm:pt modelId="{B96E79CD-6BEF-4536-810E-2869321ED70F}" type="sibTrans" cxnId="{5E0C25BE-F55D-4408-8A66-E85F23B2837D}">
      <dgm:prSet/>
      <dgm:spPr/>
      <dgm:t>
        <a:bodyPr/>
        <a:lstStyle/>
        <a:p>
          <a:endParaRPr lang="en-US"/>
        </a:p>
      </dgm:t>
    </dgm:pt>
    <dgm:pt modelId="{CC147E34-0EEC-40BC-A45C-2F4237036B6E}">
      <dgm:prSet/>
      <dgm:spPr/>
      <dgm:t>
        <a:bodyPr/>
        <a:lstStyle/>
        <a:p>
          <a:r>
            <a:rPr lang="en-US" dirty="0"/>
            <a:t>Hydropower: needs high mountain with water reservoirs or very fast flowing rivers limiting the capability of producing large amounts of energy</a:t>
          </a:r>
        </a:p>
      </dgm:t>
    </dgm:pt>
    <dgm:pt modelId="{E0E4F013-2E82-444D-8EEF-1AA2198E0F44}" type="parTrans" cxnId="{9CE4AC38-2381-4605-BE65-235C8C14A9D2}">
      <dgm:prSet/>
      <dgm:spPr/>
      <dgm:t>
        <a:bodyPr/>
        <a:lstStyle/>
        <a:p>
          <a:endParaRPr lang="en-US"/>
        </a:p>
      </dgm:t>
    </dgm:pt>
    <dgm:pt modelId="{0E530848-52DD-4B32-BCBC-BE0752B6D56E}" type="sibTrans" cxnId="{9CE4AC38-2381-4605-BE65-235C8C14A9D2}">
      <dgm:prSet/>
      <dgm:spPr/>
      <dgm:t>
        <a:bodyPr/>
        <a:lstStyle/>
        <a:p>
          <a:endParaRPr lang="en-US"/>
        </a:p>
      </dgm:t>
    </dgm:pt>
    <dgm:pt modelId="{0860A634-8AA0-46D6-AD5D-2D783749E72F}">
      <dgm:prSet/>
      <dgm:spPr/>
      <dgm:t>
        <a:bodyPr/>
        <a:lstStyle/>
        <a:p>
          <a:r>
            <a:rPr lang="en-US" dirty="0"/>
            <a:t>Wind energy : very high noise and visual pollution it cases, the intermittency of it, due to the variability of wind speeds.</a:t>
          </a:r>
        </a:p>
      </dgm:t>
    </dgm:pt>
    <dgm:pt modelId="{5D48E6CC-E8B3-4FF3-BCD2-48AB52384592}" type="parTrans" cxnId="{2D175EE5-0549-4280-ADB5-B085B1A0BF4D}">
      <dgm:prSet/>
      <dgm:spPr/>
      <dgm:t>
        <a:bodyPr/>
        <a:lstStyle/>
        <a:p>
          <a:endParaRPr lang="en-US"/>
        </a:p>
      </dgm:t>
    </dgm:pt>
    <dgm:pt modelId="{B04558E1-0538-40D0-A54B-D4CB56DC1C1E}" type="sibTrans" cxnId="{2D175EE5-0549-4280-ADB5-B085B1A0BF4D}">
      <dgm:prSet/>
      <dgm:spPr/>
      <dgm:t>
        <a:bodyPr/>
        <a:lstStyle/>
        <a:p>
          <a:endParaRPr lang="en-US"/>
        </a:p>
      </dgm:t>
    </dgm:pt>
    <dgm:pt modelId="{33973E0D-D21A-4A34-A8ED-F1A7D0BD1902}" type="pres">
      <dgm:prSet presAssocID="{BD09B965-0153-4E5A-A194-F9DF9CFE0D5D}" presName="hierChild1" presStyleCnt="0">
        <dgm:presLayoutVars>
          <dgm:chPref val="1"/>
          <dgm:dir/>
          <dgm:animOne val="branch"/>
          <dgm:animLvl val="lvl"/>
          <dgm:resizeHandles/>
        </dgm:presLayoutVars>
      </dgm:prSet>
      <dgm:spPr/>
    </dgm:pt>
    <dgm:pt modelId="{CFE6B90A-D2F2-4F96-B050-4691C5A306B9}" type="pres">
      <dgm:prSet presAssocID="{A6E44477-E420-41B4-AD96-DD87AEC6E70B}" presName="hierRoot1" presStyleCnt="0"/>
      <dgm:spPr/>
    </dgm:pt>
    <dgm:pt modelId="{7B92F7AA-CB5D-4F2D-97A0-9D1B9C1DD44A}" type="pres">
      <dgm:prSet presAssocID="{A6E44477-E420-41B4-AD96-DD87AEC6E70B}" presName="composite" presStyleCnt="0"/>
      <dgm:spPr/>
    </dgm:pt>
    <dgm:pt modelId="{CCB9E741-EFFA-4874-AF95-40E177BBB807}" type="pres">
      <dgm:prSet presAssocID="{A6E44477-E420-41B4-AD96-DD87AEC6E70B}" presName="background" presStyleLbl="node0" presStyleIdx="0" presStyleCnt="3"/>
      <dgm:spPr/>
    </dgm:pt>
    <dgm:pt modelId="{3492405B-5FF9-43C0-B9E7-DFFCF164EF09}" type="pres">
      <dgm:prSet presAssocID="{A6E44477-E420-41B4-AD96-DD87AEC6E70B}" presName="text" presStyleLbl="fgAcc0" presStyleIdx="0" presStyleCnt="3">
        <dgm:presLayoutVars>
          <dgm:chPref val="3"/>
        </dgm:presLayoutVars>
      </dgm:prSet>
      <dgm:spPr/>
    </dgm:pt>
    <dgm:pt modelId="{BFE2080D-203D-4DC5-A381-D18D755F8673}" type="pres">
      <dgm:prSet presAssocID="{A6E44477-E420-41B4-AD96-DD87AEC6E70B}" presName="hierChild2" presStyleCnt="0"/>
      <dgm:spPr/>
    </dgm:pt>
    <dgm:pt modelId="{BB806C35-7528-497B-B4E0-798F50AC1F0F}" type="pres">
      <dgm:prSet presAssocID="{CC147E34-0EEC-40BC-A45C-2F4237036B6E}" presName="hierRoot1" presStyleCnt="0"/>
      <dgm:spPr/>
    </dgm:pt>
    <dgm:pt modelId="{E1EE292A-BE33-4052-BD92-DFD601EC2418}" type="pres">
      <dgm:prSet presAssocID="{CC147E34-0EEC-40BC-A45C-2F4237036B6E}" presName="composite" presStyleCnt="0"/>
      <dgm:spPr/>
    </dgm:pt>
    <dgm:pt modelId="{CD2485CE-491D-41DA-8D05-806B0BA23133}" type="pres">
      <dgm:prSet presAssocID="{CC147E34-0EEC-40BC-A45C-2F4237036B6E}" presName="background" presStyleLbl="node0" presStyleIdx="1" presStyleCnt="3"/>
      <dgm:spPr/>
    </dgm:pt>
    <dgm:pt modelId="{0DF672D0-CBFA-4207-8537-EF8341ABFFE6}" type="pres">
      <dgm:prSet presAssocID="{CC147E34-0EEC-40BC-A45C-2F4237036B6E}" presName="text" presStyleLbl="fgAcc0" presStyleIdx="1" presStyleCnt="3">
        <dgm:presLayoutVars>
          <dgm:chPref val="3"/>
        </dgm:presLayoutVars>
      </dgm:prSet>
      <dgm:spPr/>
    </dgm:pt>
    <dgm:pt modelId="{F28E5ED1-7864-4CE9-A968-69ADB464667F}" type="pres">
      <dgm:prSet presAssocID="{CC147E34-0EEC-40BC-A45C-2F4237036B6E}" presName="hierChild2" presStyleCnt="0"/>
      <dgm:spPr/>
    </dgm:pt>
    <dgm:pt modelId="{C62F17F2-9BE7-44F0-9BD6-A7018E49FD60}" type="pres">
      <dgm:prSet presAssocID="{0860A634-8AA0-46D6-AD5D-2D783749E72F}" presName="hierRoot1" presStyleCnt="0"/>
      <dgm:spPr/>
    </dgm:pt>
    <dgm:pt modelId="{E8E4A5D2-5960-467A-BA93-57F9E88E7A42}" type="pres">
      <dgm:prSet presAssocID="{0860A634-8AA0-46D6-AD5D-2D783749E72F}" presName="composite" presStyleCnt="0"/>
      <dgm:spPr/>
    </dgm:pt>
    <dgm:pt modelId="{CF656E43-F103-41A7-921C-62AFDE5A94AD}" type="pres">
      <dgm:prSet presAssocID="{0860A634-8AA0-46D6-AD5D-2D783749E72F}" presName="background" presStyleLbl="node0" presStyleIdx="2" presStyleCnt="3"/>
      <dgm:spPr/>
    </dgm:pt>
    <dgm:pt modelId="{F1A023F6-822D-4CD6-997A-EA9625895263}" type="pres">
      <dgm:prSet presAssocID="{0860A634-8AA0-46D6-AD5D-2D783749E72F}" presName="text" presStyleLbl="fgAcc0" presStyleIdx="2" presStyleCnt="3">
        <dgm:presLayoutVars>
          <dgm:chPref val="3"/>
        </dgm:presLayoutVars>
      </dgm:prSet>
      <dgm:spPr/>
    </dgm:pt>
    <dgm:pt modelId="{C7E957D8-1F39-4B7C-8BB6-C19A319F138A}" type="pres">
      <dgm:prSet presAssocID="{0860A634-8AA0-46D6-AD5D-2D783749E72F}" presName="hierChild2" presStyleCnt="0"/>
      <dgm:spPr/>
    </dgm:pt>
  </dgm:ptLst>
  <dgm:cxnLst>
    <dgm:cxn modelId="{0F3CCE0B-E2E0-4109-8F79-D5CA30607D60}" type="presOf" srcId="{A6E44477-E420-41B4-AD96-DD87AEC6E70B}" destId="{3492405B-5FF9-43C0-B9E7-DFFCF164EF09}" srcOrd="0" destOrd="0" presId="urn:microsoft.com/office/officeart/2005/8/layout/hierarchy1"/>
    <dgm:cxn modelId="{9CE4AC38-2381-4605-BE65-235C8C14A9D2}" srcId="{BD09B965-0153-4E5A-A194-F9DF9CFE0D5D}" destId="{CC147E34-0EEC-40BC-A45C-2F4237036B6E}" srcOrd="1" destOrd="0" parTransId="{E0E4F013-2E82-444D-8EEF-1AA2198E0F44}" sibTransId="{0E530848-52DD-4B32-BCBC-BE0752B6D56E}"/>
    <dgm:cxn modelId="{5D39A75F-30D4-4A44-A3DE-2054758E565E}" type="presOf" srcId="{0860A634-8AA0-46D6-AD5D-2D783749E72F}" destId="{F1A023F6-822D-4CD6-997A-EA9625895263}" srcOrd="0" destOrd="0" presId="urn:microsoft.com/office/officeart/2005/8/layout/hierarchy1"/>
    <dgm:cxn modelId="{5E0C25BE-F55D-4408-8A66-E85F23B2837D}" srcId="{BD09B965-0153-4E5A-A194-F9DF9CFE0D5D}" destId="{A6E44477-E420-41B4-AD96-DD87AEC6E70B}" srcOrd="0" destOrd="0" parTransId="{2856BBDA-9D76-4C19-847F-F0D36D00C848}" sibTransId="{B96E79CD-6BEF-4536-810E-2869321ED70F}"/>
    <dgm:cxn modelId="{4107B2D4-F405-4BC9-A7EB-438E25DB7DFD}" type="presOf" srcId="{CC147E34-0EEC-40BC-A45C-2F4237036B6E}" destId="{0DF672D0-CBFA-4207-8537-EF8341ABFFE6}" srcOrd="0" destOrd="0" presId="urn:microsoft.com/office/officeart/2005/8/layout/hierarchy1"/>
    <dgm:cxn modelId="{2D175EE5-0549-4280-ADB5-B085B1A0BF4D}" srcId="{BD09B965-0153-4E5A-A194-F9DF9CFE0D5D}" destId="{0860A634-8AA0-46D6-AD5D-2D783749E72F}" srcOrd="2" destOrd="0" parTransId="{5D48E6CC-E8B3-4FF3-BCD2-48AB52384592}" sibTransId="{B04558E1-0538-40D0-A54B-D4CB56DC1C1E}"/>
    <dgm:cxn modelId="{72CFF4E8-2E6A-4DE4-8086-7271D1FF5377}" type="presOf" srcId="{BD09B965-0153-4E5A-A194-F9DF9CFE0D5D}" destId="{33973E0D-D21A-4A34-A8ED-F1A7D0BD1902}" srcOrd="0" destOrd="0" presId="urn:microsoft.com/office/officeart/2005/8/layout/hierarchy1"/>
    <dgm:cxn modelId="{A9BC8B4D-00A5-4393-BFBC-F3B68CE157F3}" type="presParOf" srcId="{33973E0D-D21A-4A34-A8ED-F1A7D0BD1902}" destId="{CFE6B90A-D2F2-4F96-B050-4691C5A306B9}" srcOrd="0" destOrd="0" presId="urn:microsoft.com/office/officeart/2005/8/layout/hierarchy1"/>
    <dgm:cxn modelId="{959E1212-17A6-4F3A-A844-0857D74C9728}" type="presParOf" srcId="{CFE6B90A-D2F2-4F96-B050-4691C5A306B9}" destId="{7B92F7AA-CB5D-4F2D-97A0-9D1B9C1DD44A}" srcOrd="0" destOrd="0" presId="urn:microsoft.com/office/officeart/2005/8/layout/hierarchy1"/>
    <dgm:cxn modelId="{B54D9594-F7C6-462A-813A-9E4D2FB8834D}" type="presParOf" srcId="{7B92F7AA-CB5D-4F2D-97A0-9D1B9C1DD44A}" destId="{CCB9E741-EFFA-4874-AF95-40E177BBB807}" srcOrd="0" destOrd="0" presId="urn:microsoft.com/office/officeart/2005/8/layout/hierarchy1"/>
    <dgm:cxn modelId="{03356702-1D09-4B9C-81D5-B708CD5FA984}" type="presParOf" srcId="{7B92F7AA-CB5D-4F2D-97A0-9D1B9C1DD44A}" destId="{3492405B-5FF9-43C0-B9E7-DFFCF164EF09}" srcOrd="1" destOrd="0" presId="urn:microsoft.com/office/officeart/2005/8/layout/hierarchy1"/>
    <dgm:cxn modelId="{DBBD1883-7CB6-4A4C-B38D-88D2B3A44147}" type="presParOf" srcId="{CFE6B90A-D2F2-4F96-B050-4691C5A306B9}" destId="{BFE2080D-203D-4DC5-A381-D18D755F8673}" srcOrd="1" destOrd="0" presId="urn:microsoft.com/office/officeart/2005/8/layout/hierarchy1"/>
    <dgm:cxn modelId="{6B3642DB-64CB-4326-AB97-80B3CC32BEF2}" type="presParOf" srcId="{33973E0D-D21A-4A34-A8ED-F1A7D0BD1902}" destId="{BB806C35-7528-497B-B4E0-798F50AC1F0F}" srcOrd="1" destOrd="0" presId="urn:microsoft.com/office/officeart/2005/8/layout/hierarchy1"/>
    <dgm:cxn modelId="{58541897-512C-4840-B0A0-FE3459EA4F28}" type="presParOf" srcId="{BB806C35-7528-497B-B4E0-798F50AC1F0F}" destId="{E1EE292A-BE33-4052-BD92-DFD601EC2418}" srcOrd="0" destOrd="0" presId="urn:microsoft.com/office/officeart/2005/8/layout/hierarchy1"/>
    <dgm:cxn modelId="{E1CBC095-F3D8-43AF-B3FD-2B722349263B}" type="presParOf" srcId="{E1EE292A-BE33-4052-BD92-DFD601EC2418}" destId="{CD2485CE-491D-41DA-8D05-806B0BA23133}" srcOrd="0" destOrd="0" presId="urn:microsoft.com/office/officeart/2005/8/layout/hierarchy1"/>
    <dgm:cxn modelId="{D00BDC84-2BE0-4C3A-A740-A56F66D34162}" type="presParOf" srcId="{E1EE292A-BE33-4052-BD92-DFD601EC2418}" destId="{0DF672D0-CBFA-4207-8537-EF8341ABFFE6}" srcOrd="1" destOrd="0" presId="urn:microsoft.com/office/officeart/2005/8/layout/hierarchy1"/>
    <dgm:cxn modelId="{7288FD95-6D61-453B-96BE-7BCC44FB3D8F}" type="presParOf" srcId="{BB806C35-7528-497B-B4E0-798F50AC1F0F}" destId="{F28E5ED1-7864-4CE9-A968-69ADB464667F}" srcOrd="1" destOrd="0" presId="urn:microsoft.com/office/officeart/2005/8/layout/hierarchy1"/>
    <dgm:cxn modelId="{B0244066-D744-414A-B0DA-192B8AB216D3}" type="presParOf" srcId="{33973E0D-D21A-4A34-A8ED-F1A7D0BD1902}" destId="{C62F17F2-9BE7-44F0-9BD6-A7018E49FD60}" srcOrd="2" destOrd="0" presId="urn:microsoft.com/office/officeart/2005/8/layout/hierarchy1"/>
    <dgm:cxn modelId="{DADDA1C0-2280-43A8-BA75-02C37B1D8C3D}" type="presParOf" srcId="{C62F17F2-9BE7-44F0-9BD6-A7018E49FD60}" destId="{E8E4A5D2-5960-467A-BA93-57F9E88E7A42}" srcOrd="0" destOrd="0" presId="urn:microsoft.com/office/officeart/2005/8/layout/hierarchy1"/>
    <dgm:cxn modelId="{F0A1E0A1-1476-4862-BB90-538CFD6ED31D}" type="presParOf" srcId="{E8E4A5D2-5960-467A-BA93-57F9E88E7A42}" destId="{CF656E43-F103-41A7-921C-62AFDE5A94AD}" srcOrd="0" destOrd="0" presId="urn:microsoft.com/office/officeart/2005/8/layout/hierarchy1"/>
    <dgm:cxn modelId="{F17D60B9-DC3F-42F1-A23E-B00675C28464}" type="presParOf" srcId="{E8E4A5D2-5960-467A-BA93-57F9E88E7A42}" destId="{F1A023F6-822D-4CD6-997A-EA9625895263}" srcOrd="1" destOrd="0" presId="urn:microsoft.com/office/officeart/2005/8/layout/hierarchy1"/>
    <dgm:cxn modelId="{447782F2-DA6D-410F-BD04-D69830D69B7F}" type="presParOf" srcId="{C62F17F2-9BE7-44F0-9BD6-A7018E49FD60}" destId="{C7E957D8-1F39-4B7C-8BB6-C19A319F138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4D57D3-B95C-4CFE-A26C-82CE2E846B60}">
      <dsp:nvSpPr>
        <dsp:cNvPr id="0" name=""/>
        <dsp:cNvSpPr/>
      </dsp:nvSpPr>
      <dsp:spPr>
        <a:xfrm>
          <a:off x="4621" y="868157"/>
          <a:ext cx="2020453" cy="1212272"/>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Coal is fed into gasifier using air as a gasification agent.</a:t>
          </a:r>
        </a:p>
      </dsp:txBody>
      <dsp:txXfrm>
        <a:off x="40127" y="903663"/>
        <a:ext cx="1949441" cy="1141260"/>
      </dsp:txXfrm>
    </dsp:sp>
    <dsp:sp modelId="{98342FE2-98F1-4011-8599-A8EC95D7EDE0}">
      <dsp:nvSpPr>
        <dsp:cNvPr id="0" name=""/>
        <dsp:cNvSpPr/>
      </dsp:nvSpPr>
      <dsp:spPr>
        <a:xfrm>
          <a:off x="2202874" y="1223757"/>
          <a:ext cx="428336" cy="501072"/>
        </a:xfrm>
        <a:prstGeom prst="rightArrow">
          <a:avLst>
            <a:gd name="adj1" fmla="val 60000"/>
            <a:gd name="adj2" fmla="val 50000"/>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202874" y="1323971"/>
        <a:ext cx="299835" cy="300644"/>
      </dsp:txXfrm>
    </dsp:sp>
    <dsp:sp modelId="{69CE4739-EFB3-4633-A9DB-00D9B6BC82C2}">
      <dsp:nvSpPr>
        <dsp:cNvPr id="0" name=""/>
        <dsp:cNvSpPr/>
      </dsp:nvSpPr>
      <dsp:spPr>
        <a:xfrm>
          <a:off x="2833255" y="868157"/>
          <a:ext cx="2020453" cy="1212272"/>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Clean gas is inputted into the gas turbine combined cycle.</a:t>
          </a:r>
        </a:p>
      </dsp:txBody>
      <dsp:txXfrm>
        <a:off x="2868761" y="903663"/>
        <a:ext cx="1949441" cy="1141260"/>
      </dsp:txXfrm>
    </dsp:sp>
    <dsp:sp modelId="{34CE95EB-9508-45B7-916E-BBBC2B07CCB7}">
      <dsp:nvSpPr>
        <dsp:cNvPr id="0" name=""/>
        <dsp:cNvSpPr/>
      </dsp:nvSpPr>
      <dsp:spPr>
        <a:xfrm>
          <a:off x="5031509" y="1223757"/>
          <a:ext cx="428336" cy="501072"/>
        </a:xfrm>
        <a:prstGeom prst="rightArrow">
          <a:avLst>
            <a:gd name="adj1" fmla="val 60000"/>
            <a:gd name="adj2" fmla="val 50000"/>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5031509" y="1323971"/>
        <a:ext cx="299835" cy="300644"/>
      </dsp:txXfrm>
    </dsp:sp>
    <dsp:sp modelId="{2065F261-A889-4C16-8E22-ABB099623EA6}">
      <dsp:nvSpPr>
        <dsp:cNvPr id="0" name=""/>
        <dsp:cNvSpPr/>
      </dsp:nvSpPr>
      <dsp:spPr>
        <a:xfrm>
          <a:off x="5661890" y="868157"/>
          <a:ext cx="2020453" cy="1212272"/>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This results in less power consumption for oxygen production resulting in higher net thermal efficiencies.</a:t>
          </a:r>
        </a:p>
      </dsp:txBody>
      <dsp:txXfrm>
        <a:off x="5697396" y="903663"/>
        <a:ext cx="1949441" cy="1141260"/>
      </dsp:txXfrm>
    </dsp:sp>
    <dsp:sp modelId="{D3711BCD-D5EB-4E98-84C3-A796A2EE77A8}">
      <dsp:nvSpPr>
        <dsp:cNvPr id="0" name=""/>
        <dsp:cNvSpPr/>
      </dsp:nvSpPr>
      <dsp:spPr>
        <a:xfrm>
          <a:off x="7860144" y="1223757"/>
          <a:ext cx="428336" cy="501072"/>
        </a:xfrm>
        <a:prstGeom prst="rightArrow">
          <a:avLst>
            <a:gd name="adj1" fmla="val 60000"/>
            <a:gd name="adj2" fmla="val 50000"/>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7860144" y="1323971"/>
        <a:ext cx="299835" cy="300644"/>
      </dsp:txXfrm>
    </dsp:sp>
    <dsp:sp modelId="{88E248A8-5DC3-455B-8802-705CC8BD4947}">
      <dsp:nvSpPr>
        <dsp:cNvPr id="0" name=""/>
        <dsp:cNvSpPr/>
      </dsp:nvSpPr>
      <dsp:spPr>
        <a:xfrm>
          <a:off x="8490525" y="868157"/>
          <a:ext cx="2020453" cy="1212272"/>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a:t>It produces syngas, which is much cleaner than coal since its sulfur and dust free.</a:t>
          </a:r>
        </a:p>
      </dsp:txBody>
      <dsp:txXfrm>
        <a:off x="8526031" y="903663"/>
        <a:ext cx="1949441" cy="114126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24B5F6-5E5C-4569-837F-8E9D331056C4}">
      <dsp:nvSpPr>
        <dsp:cNvPr id="0" name=""/>
        <dsp:cNvSpPr/>
      </dsp:nvSpPr>
      <dsp:spPr>
        <a:xfrm>
          <a:off x="0" y="0"/>
          <a:ext cx="540085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E6430B3-8D86-4719-9422-E90BF46564CE}">
      <dsp:nvSpPr>
        <dsp:cNvPr id="0" name=""/>
        <dsp:cNvSpPr/>
      </dsp:nvSpPr>
      <dsp:spPr>
        <a:xfrm>
          <a:off x="0" y="0"/>
          <a:ext cx="5400858" cy="14262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t>Coal has a high concentration of trace elements so, during combustion, ashes enriched 3 to 10 times with trace elements are produced.</a:t>
          </a:r>
        </a:p>
      </dsp:txBody>
      <dsp:txXfrm>
        <a:off x="0" y="0"/>
        <a:ext cx="5400858" cy="1426253"/>
      </dsp:txXfrm>
    </dsp:sp>
    <dsp:sp modelId="{CC61F56B-F944-496C-9560-7EB84DB19A4F}">
      <dsp:nvSpPr>
        <dsp:cNvPr id="0" name=""/>
        <dsp:cNvSpPr/>
      </dsp:nvSpPr>
      <dsp:spPr>
        <a:xfrm>
          <a:off x="0" y="1426253"/>
          <a:ext cx="5400858"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81DF21-B04D-4F04-9F30-4C76F65ED960}">
      <dsp:nvSpPr>
        <dsp:cNvPr id="0" name=""/>
        <dsp:cNvSpPr/>
      </dsp:nvSpPr>
      <dsp:spPr>
        <a:xfrm>
          <a:off x="0" y="1426253"/>
          <a:ext cx="5400858" cy="14262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t>Arsenic, a chemical compound associated with sulfur, is released from the structure of coal, and tends to be adsorbed into the small ash particles, increasing its availability from 25% in coal to 70% in ash.</a:t>
          </a:r>
        </a:p>
      </dsp:txBody>
      <dsp:txXfrm>
        <a:off x="0" y="1426253"/>
        <a:ext cx="5400858" cy="1426253"/>
      </dsp:txXfrm>
    </dsp:sp>
    <dsp:sp modelId="{AA33C151-F4C2-4A77-813D-A806685722ED}">
      <dsp:nvSpPr>
        <dsp:cNvPr id="0" name=""/>
        <dsp:cNvSpPr/>
      </dsp:nvSpPr>
      <dsp:spPr>
        <a:xfrm>
          <a:off x="0" y="2852507"/>
          <a:ext cx="5400858"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8A2C7C3-3774-4C40-8B8E-ED62202CD812}">
      <dsp:nvSpPr>
        <dsp:cNvPr id="0" name=""/>
        <dsp:cNvSpPr/>
      </dsp:nvSpPr>
      <dsp:spPr>
        <a:xfrm>
          <a:off x="0" y="2852507"/>
          <a:ext cx="5400858" cy="14262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t>A lot of toxic metals were associated with coal combustion by-products, the most concerning ones are Molybdenum and Arsenic.</a:t>
          </a:r>
        </a:p>
      </dsp:txBody>
      <dsp:txXfrm>
        <a:off x="0" y="2852507"/>
        <a:ext cx="5400858" cy="1426253"/>
      </dsp:txXfrm>
    </dsp:sp>
    <dsp:sp modelId="{F37B596A-9FC0-4CCC-BC61-37C189742D28}">
      <dsp:nvSpPr>
        <dsp:cNvPr id="0" name=""/>
        <dsp:cNvSpPr/>
      </dsp:nvSpPr>
      <dsp:spPr>
        <a:xfrm>
          <a:off x="0" y="4278761"/>
          <a:ext cx="5400858"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3BEC51D-8FDE-4E0F-8555-48A988C72FF4}">
      <dsp:nvSpPr>
        <dsp:cNvPr id="0" name=""/>
        <dsp:cNvSpPr/>
      </dsp:nvSpPr>
      <dsp:spPr>
        <a:xfrm>
          <a:off x="0" y="4278761"/>
          <a:ext cx="5400858" cy="14262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t>Due to this problem, new methods for cleaning coal need to be investigated. One of these methods is carbon capture and separation.</a:t>
          </a:r>
        </a:p>
      </dsp:txBody>
      <dsp:txXfrm>
        <a:off x="0" y="4278761"/>
        <a:ext cx="5400858" cy="142625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583011-FE77-4043-8C5F-C49D83BBD2BF}">
      <dsp:nvSpPr>
        <dsp:cNvPr id="0" name=""/>
        <dsp:cNvSpPr/>
      </dsp:nvSpPr>
      <dsp:spPr>
        <a:xfrm>
          <a:off x="3729237" y="210"/>
          <a:ext cx="2097696" cy="634343"/>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a:t>cost/kWh =0.167</a:t>
          </a:r>
        </a:p>
      </dsp:txBody>
      <dsp:txXfrm>
        <a:off x="3760203" y="31176"/>
        <a:ext cx="2035764" cy="572411"/>
      </dsp:txXfrm>
    </dsp:sp>
    <dsp:sp modelId="{95A2CC65-53FC-41BC-AC81-D553EB37AA06}">
      <dsp:nvSpPr>
        <dsp:cNvPr id="0" name=""/>
        <dsp:cNvSpPr/>
      </dsp:nvSpPr>
      <dsp:spPr>
        <a:xfrm rot="16200000">
          <a:off x="1610881" y="-254266"/>
          <a:ext cx="507475" cy="3729237"/>
        </a:xfrm>
        <a:prstGeom prst="round2Same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5250" tIns="47625" rIns="95250" bIns="47625" numCol="1" spcCol="1270" anchor="ctr" anchorCtr="0">
          <a:noAutofit/>
        </a:bodyPr>
        <a:lstStyle/>
        <a:p>
          <a:pPr marL="228600" lvl="1" indent="-228600" algn="l" defTabSz="1111250">
            <a:lnSpc>
              <a:spcPct val="90000"/>
            </a:lnSpc>
            <a:spcBef>
              <a:spcPct val="0"/>
            </a:spcBef>
            <a:spcAft>
              <a:spcPct val="15000"/>
            </a:spcAft>
            <a:buChar char="•"/>
          </a:pPr>
          <a:r>
            <a:rPr lang="en-US" sz="2500" kern="1200" dirty="0"/>
            <a:t>Solar:</a:t>
          </a:r>
        </a:p>
      </dsp:txBody>
      <dsp:txXfrm rot="5400000">
        <a:off x="24774" y="1381387"/>
        <a:ext cx="3704464" cy="457929"/>
      </dsp:txXfrm>
    </dsp:sp>
    <dsp:sp modelId="{108607A6-6960-4BB8-BFF0-826003E9883D}">
      <dsp:nvSpPr>
        <dsp:cNvPr id="0" name=""/>
        <dsp:cNvSpPr/>
      </dsp:nvSpPr>
      <dsp:spPr>
        <a:xfrm>
          <a:off x="3729237" y="666271"/>
          <a:ext cx="2097696" cy="634343"/>
        </a:xfrm>
        <a:prstGeom prst="roundRect">
          <a:avLst/>
        </a:prstGeom>
        <a:solidFill>
          <a:schemeClr val="accent2">
            <a:hueOff val="210133"/>
            <a:satOff val="734"/>
            <a:lumOff val="56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a:t>G of CO2/kWh=1011.5        </a:t>
          </a:r>
        </a:p>
      </dsp:txBody>
      <dsp:txXfrm>
        <a:off x="3760203" y="697237"/>
        <a:ext cx="2035764" cy="572411"/>
      </dsp:txXfrm>
    </dsp:sp>
    <dsp:sp modelId="{69E5A4AD-87B2-4244-9F88-930A4BB1E5CD}">
      <dsp:nvSpPr>
        <dsp:cNvPr id="0" name=""/>
        <dsp:cNvSpPr/>
      </dsp:nvSpPr>
      <dsp:spPr>
        <a:xfrm>
          <a:off x="3729237" y="1332332"/>
          <a:ext cx="2097696" cy="634343"/>
        </a:xfrm>
        <a:prstGeom prst="roundRect">
          <a:avLst/>
        </a:prstGeom>
        <a:solidFill>
          <a:schemeClr val="accent2">
            <a:hueOff val="420267"/>
            <a:satOff val="1468"/>
            <a:lumOff val="112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a:t>cost/kWh =0.06</a:t>
          </a:r>
        </a:p>
      </dsp:txBody>
      <dsp:txXfrm>
        <a:off x="3760203" y="1363298"/>
        <a:ext cx="2035764" cy="572411"/>
      </dsp:txXfrm>
    </dsp:sp>
    <dsp:sp modelId="{CB83A8CF-F456-47D8-831E-D07CF3D3C16E}">
      <dsp:nvSpPr>
        <dsp:cNvPr id="0" name=""/>
        <dsp:cNvSpPr/>
      </dsp:nvSpPr>
      <dsp:spPr>
        <a:xfrm rot="16200000">
          <a:off x="1610881" y="1081484"/>
          <a:ext cx="507475" cy="3729237"/>
        </a:xfrm>
        <a:prstGeom prst="round2SameRect">
          <a:avLst/>
        </a:prstGeom>
        <a:solidFill>
          <a:schemeClr val="accent2">
            <a:tint val="40000"/>
            <a:alpha val="90000"/>
            <a:hueOff val="507402"/>
            <a:satOff val="3386"/>
            <a:lumOff val="464"/>
            <a:alphaOff val="0"/>
          </a:schemeClr>
        </a:solidFill>
        <a:ln w="12700" cap="flat" cmpd="sng" algn="ctr">
          <a:solidFill>
            <a:schemeClr val="accent2">
              <a:tint val="40000"/>
              <a:alpha val="90000"/>
              <a:hueOff val="507402"/>
              <a:satOff val="3386"/>
              <a:lumOff val="46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5250" tIns="47625" rIns="95250" bIns="47625" numCol="1" spcCol="1270" anchor="ctr" anchorCtr="0">
          <a:noAutofit/>
        </a:bodyPr>
        <a:lstStyle/>
        <a:p>
          <a:pPr marL="228600" lvl="1" indent="-228600" algn="l" defTabSz="1111250">
            <a:lnSpc>
              <a:spcPct val="90000"/>
            </a:lnSpc>
            <a:spcBef>
              <a:spcPct val="0"/>
            </a:spcBef>
            <a:spcAft>
              <a:spcPct val="15000"/>
            </a:spcAft>
            <a:buChar char="•"/>
          </a:pPr>
          <a:r>
            <a:rPr lang="en-US" sz="2500" kern="1200" dirty="0"/>
            <a:t>Hydro:</a:t>
          </a:r>
        </a:p>
      </dsp:txBody>
      <dsp:txXfrm rot="5400000">
        <a:off x="24774" y="2717138"/>
        <a:ext cx="3704464" cy="457929"/>
      </dsp:txXfrm>
    </dsp:sp>
    <dsp:sp modelId="{632D3D38-1C78-4A6D-BCFE-D0B0CF3DB452}">
      <dsp:nvSpPr>
        <dsp:cNvPr id="0" name=""/>
        <dsp:cNvSpPr/>
      </dsp:nvSpPr>
      <dsp:spPr>
        <a:xfrm>
          <a:off x="3729237" y="1998393"/>
          <a:ext cx="2097696" cy="634343"/>
        </a:xfrm>
        <a:prstGeom prst="roundRect">
          <a:avLst/>
        </a:prstGeom>
        <a:solidFill>
          <a:schemeClr val="accent2">
            <a:hueOff val="630400"/>
            <a:satOff val="2202"/>
            <a:lumOff val="168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a:t>G of CO2/kWh=50</a:t>
          </a:r>
        </a:p>
      </dsp:txBody>
      <dsp:txXfrm>
        <a:off x="3760203" y="2029359"/>
        <a:ext cx="2035764" cy="572411"/>
      </dsp:txXfrm>
    </dsp:sp>
    <dsp:sp modelId="{EDE296EB-9165-4EDD-95A8-DA7B3E8D7355}">
      <dsp:nvSpPr>
        <dsp:cNvPr id="0" name=""/>
        <dsp:cNvSpPr/>
      </dsp:nvSpPr>
      <dsp:spPr>
        <a:xfrm>
          <a:off x="3729237" y="2664454"/>
          <a:ext cx="2097696" cy="634343"/>
        </a:xfrm>
        <a:prstGeom prst="roundRect">
          <a:avLst/>
        </a:prstGeom>
        <a:solidFill>
          <a:schemeClr val="accent2">
            <a:hueOff val="840534"/>
            <a:satOff val="2935"/>
            <a:lumOff val="22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a:t>cost/kWh =0.85</a:t>
          </a:r>
        </a:p>
      </dsp:txBody>
      <dsp:txXfrm>
        <a:off x="3760203" y="2695420"/>
        <a:ext cx="2035764" cy="572411"/>
      </dsp:txXfrm>
    </dsp:sp>
    <dsp:sp modelId="{045852B6-9434-4B81-9084-527FBA35EF27}">
      <dsp:nvSpPr>
        <dsp:cNvPr id="0" name=""/>
        <dsp:cNvSpPr/>
      </dsp:nvSpPr>
      <dsp:spPr>
        <a:xfrm rot="16200000">
          <a:off x="1610881" y="2413606"/>
          <a:ext cx="507475" cy="3729237"/>
        </a:xfrm>
        <a:prstGeom prst="round2SameRect">
          <a:avLst/>
        </a:prstGeom>
        <a:solidFill>
          <a:schemeClr val="accent2">
            <a:tint val="40000"/>
            <a:alpha val="90000"/>
            <a:hueOff val="1014804"/>
            <a:satOff val="6772"/>
            <a:lumOff val="929"/>
            <a:alphaOff val="0"/>
          </a:schemeClr>
        </a:solidFill>
        <a:ln w="12700" cap="flat" cmpd="sng" algn="ctr">
          <a:solidFill>
            <a:schemeClr val="accent2">
              <a:tint val="40000"/>
              <a:alpha val="90000"/>
              <a:hueOff val="1014804"/>
              <a:satOff val="6772"/>
              <a:lumOff val="92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5250" tIns="47625" rIns="95250" bIns="47625" numCol="1" spcCol="1270" anchor="ctr" anchorCtr="0">
          <a:noAutofit/>
        </a:bodyPr>
        <a:lstStyle/>
        <a:p>
          <a:pPr marL="228600" lvl="1" indent="-228600" algn="l" defTabSz="1111250">
            <a:lnSpc>
              <a:spcPct val="90000"/>
            </a:lnSpc>
            <a:spcBef>
              <a:spcPct val="0"/>
            </a:spcBef>
            <a:spcAft>
              <a:spcPct val="15000"/>
            </a:spcAft>
            <a:buChar char="•"/>
          </a:pPr>
          <a:r>
            <a:rPr lang="en-US" sz="2500" kern="1200"/>
            <a:t>Wind:</a:t>
          </a:r>
        </a:p>
      </dsp:txBody>
      <dsp:txXfrm rot="5400000">
        <a:off x="24774" y="4049260"/>
        <a:ext cx="3704464" cy="457929"/>
      </dsp:txXfrm>
    </dsp:sp>
    <dsp:sp modelId="{7BD61332-8FC6-4FE6-A820-0369C45114FA}">
      <dsp:nvSpPr>
        <dsp:cNvPr id="0" name=""/>
        <dsp:cNvSpPr/>
      </dsp:nvSpPr>
      <dsp:spPr>
        <a:xfrm>
          <a:off x="3729237" y="3330515"/>
          <a:ext cx="2097696" cy="634343"/>
        </a:xfrm>
        <a:prstGeom prst="roundRect">
          <a:avLst/>
        </a:prstGeom>
        <a:solidFill>
          <a:schemeClr val="accent2">
            <a:hueOff val="1050667"/>
            <a:satOff val="3669"/>
            <a:lumOff val="280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a:t>G of CO2/kWh=24        </a:t>
          </a:r>
        </a:p>
      </dsp:txBody>
      <dsp:txXfrm>
        <a:off x="3760203" y="3361481"/>
        <a:ext cx="2035764" cy="572411"/>
      </dsp:txXfrm>
    </dsp:sp>
    <dsp:sp modelId="{6623D6F8-B714-40E9-8CC4-945275BD676D}">
      <dsp:nvSpPr>
        <dsp:cNvPr id="0" name=""/>
        <dsp:cNvSpPr/>
      </dsp:nvSpPr>
      <dsp:spPr>
        <a:xfrm>
          <a:off x="3729237" y="3996576"/>
          <a:ext cx="2097696" cy="634343"/>
        </a:xfrm>
        <a:prstGeom prst="roundRect">
          <a:avLst/>
        </a:prstGeom>
        <a:solidFill>
          <a:schemeClr val="accent2">
            <a:hueOff val="1260800"/>
            <a:satOff val="4403"/>
            <a:lumOff val="33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a:t>cost/kWh =0.053</a:t>
          </a:r>
        </a:p>
      </dsp:txBody>
      <dsp:txXfrm>
        <a:off x="3760203" y="4027542"/>
        <a:ext cx="2035764" cy="572411"/>
      </dsp:txXfrm>
    </dsp:sp>
    <dsp:sp modelId="{546C29EA-CDEF-499E-879C-C727C089F463}">
      <dsp:nvSpPr>
        <dsp:cNvPr id="0" name=""/>
        <dsp:cNvSpPr/>
      </dsp:nvSpPr>
      <dsp:spPr>
        <a:xfrm>
          <a:off x="3729237" y="4662637"/>
          <a:ext cx="2097696" cy="634343"/>
        </a:xfrm>
        <a:prstGeom prst="roundRect">
          <a:avLst/>
        </a:prstGeom>
        <a:solidFill>
          <a:schemeClr val="accent2">
            <a:hueOff val="1470934"/>
            <a:satOff val="5137"/>
            <a:lumOff val="392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a:t>G of CO2/kWh=11        </a:t>
          </a:r>
        </a:p>
      </dsp:txBody>
      <dsp:txXfrm>
        <a:off x="3760203" y="4693603"/>
        <a:ext cx="2035764" cy="57241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B9E741-EFFA-4874-AF95-40E177BBB807}">
      <dsp:nvSpPr>
        <dsp:cNvPr id="0" name=""/>
        <dsp:cNvSpPr/>
      </dsp:nvSpPr>
      <dsp:spPr>
        <a:xfrm>
          <a:off x="0" y="231404"/>
          <a:ext cx="2957512" cy="187802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492405B-5FF9-43C0-B9E7-DFFCF164EF09}">
      <dsp:nvSpPr>
        <dsp:cNvPr id="0" name=""/>
        <dsp:cNvSpPr/>
      </dsp:nvSpPr>
      <dsp:spPr>
        <a:xfrm>
          <a:off x="328612" y="543586"/>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Solar energy: needs a significant exposure area to solar radiation to produce large amounts of power.</a:t>
          </a:r>
        </a:p>
      </dsp:txBody>
      <dsp:txXfrm>
        <a:off x="383617" y="598591"/>
        <a:ext cx="2847502" cy="1768010"/>
      </dsp:txXfrm>
    </dsp:sp>
    <dsp:sp modelId="{CD2485CE-491D-41DA-8D05-806B0BA23133}">
      <dsp:nvSpPr>
        <dsp:cNvPr id="0" name=""/>
        <dsp:cNvSpPr/>
      </dsp:nvSpPr>
      <dsp:spPr>
        <a:xfrm>
          <a:off x="3614737" y="231404"/>
          <a:ext cx="2957512" cy="187802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DF672D0-CBFA-4207-8537-EF8341ABFFE6}">
      <dsp:nvSpPr>
        <dsp:cNvPr id="0" name=""/>
        <dsp:cNvSpPr/>
      </dsp:nvSpPr>
      <dsp:spPr>
        <a:xfrm>
          <a:off x="3943350" y="543586"/>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Hydropower: needs high mountain with water reservoirs or very fast flowing rivers limiting the capability of producing large amounts of energy</a:t>
          </a:r>
        </a:p>
      </dsp:txBody>
      <dsp:txXfrm>
        <a:off x="3998355" y="598591"/>
        <a:ext cx="2847502" cy="1768010"/>
      </dsp:txXfrm>
    </dsp:sp>
    <dsp:sp modelId="{CF656E43-F103-41A7-921C-62AFDE5A94AD}">
      <dsp:nvSpPr>
        <dsp:cNvPr id="0" name=""/>
        <dsp:cNvSpPr/>
      </dsp:nvSpPr>
      <dsp:spPr>
        <a:xfrm>
          <a:off x="7229475" y="231404"/>
          <a:ext cx="2957512" cy="187802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1A023F6-822D-4CD6-997A-EA9625895263}">
      <dsp:nvSpPr>
        <dsp:cNvPr id="0" name=""/>
        <dsp:cNvSpPr/>
      </dsp:nvSpPr>
      <dsp:spPr>
        <a:xfrm>
          <a:off x="7558087" y="543586"/>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Wind energy : very high noise and visual pollution it cases, the intermittency of it, due to the variability of wind speeds.</a:t>
          </a:r>
        </a:p>
      </dsp:txBody>
      <dsp:txXfrm>
        <a:off x="7613092" y="598591"/>
        <a:ext cx="2847502" cy="1768010"/>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jpeg>
</file>

<file path=ppt/media/image26.png>
</file>

<file path=ppt/media/image27.jpeg>
</file>

<file path=ppt/media/image28.png>
</file>

<file path=ppt/media/image3.png>
</file>

<file path=ppt/media/image4.svg>
</file>

<file path=ppt/media/image5.pn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838200" y="1122363"/>
            <a:ext cx="9829800" cy="2387600"/>
          </a:xfrm>
        </p:spPr>
        <p:txBody>
          <a:bodyPr anchor="b">
            <a:normAutofit/>
          </a:bodyPr>
          <a:lstStyle>
            <a:lvl1pPr algn="l">
              <a:defRPr sz="52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838200" y="3602038"/>
            <a:ext cx="9829800" cy="1655762"/>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838200" y="136525"/>
            <a:ext cx="2743200" cy="365125"/>
          </a:xfrm>
        </p:spPr>
        <p:txBody>
          <a:bodyPr/>
          <a:lstStyle>
            <a:lvl1pPr algn="l">
              <a:defRPr/>
            </a:lvl1pPr>
          </a:lstStyle>
          <a:p>
            <a:fld id="{9549D6DC-E1CB-4874-BF52-C3407230D20E}" type="datetime1">
              <a:rPr lang="en-US" smtClean="0"/>
              <a:t>10/14/2022</a:t>
            </a:fld>
            <a:endParaRPr lang="en-US"/>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838200"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2419289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F7701D81-C4B9-4A87-89A7-22E29E6C9200}" type="datetime1">
              <a:rPr lang="en-US" smtClean="0"/>
              <a:t>10/14/2022</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350158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8724900" y="731520"/>
            <a:ext cx="2628900" cy="537807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838200" y="731520"/>
            <a:ext cx="7734300" cy="537807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EE307718-69F7-427E-95A3-C1246AF46913}" type="datetime1">
              <a:rPr lang="en-US" smtClean="0"/>
              <a:t>10/14/2022</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8558544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p:txBody>
          <a:bodyPr/>
          <a:lstStyle/>
          <a:p>
            <a:fld id="{48913E51-B7F7-4C24-B8E3-5471755DC0E0}" type="datetime1">
              <a:rPr lang="en-US" smtClean="0"/>
              <a:t>10/14/2022</a:t>
            </a:fld>
            <a:endParaRPr lang="en-US"/>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1068502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831850" y="1709738"/>
            <a:ext cx="10515600" cy="2852737"/>
          </a:xfrm>
        </p:spPr>
        <p:txBody>
          <a:bodyPr anchor="b">
            <a:normAutofit/>
          </a:bodyPr>
          <a:lstStyle>
            <a:lvl1pPr>
              <a:defRPr sz="52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831850" y="4589463"/>
            <a:ext cx="10515600" cy="1500187"/>
          </a:xfrm>
        </p:spPr>
        <p:txBody>
          <a:bodyPr>
            <a:normAutofit/>
          </a:bodyPr>
          <a:lstStyle>
            <a:lvl1pPr marL="0" indent="0">
              <a:buNone/>
              <a:defRPr sz="2000">
                <a:solidFill>
                  <a:schemeClr val="tx2">
                    <a:lumMod val="60000"/>
                    <a:lumOff val="4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DA91A59F-D956-4598-A3C1-AE72A5387751}" type="datetime1">
              <a:rPr lang="en-US" smtClean="0"/>
              <a:t>10/14/2022</a:t>
            </a:fld>
            <a:endParaRPr lang="en-US" dirty="0"/>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273BAE12-D270-459D-897B-6833652BB167}" type="slidenum">
              <a:rPr lang="en-US" smtClean="0"/>
              <a:t>‹#›</a:t>
            </a:fld>
            <a:endParaRPr lang="en-US" dirty="0"/>
          </a:p>
        </p:txBody>
      </p:sp>
    </p:spTree>
    <p:extLst>
      <p:ext uri="{BB962C8B-B14F-4D97-AF65-F5344CB8AC3E}">
        <p14:creationId xmlns:p14="http://schemas.microsoft.com/office/powerpoint/2010/main" val="36868758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838200" y="2195847"/>
            <a:ext cx="5181600" cy="3981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6172200" y="2195847"/>
            <a:ext cx="5181600" cy="3981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D70BBD69-7BD3-4731-8064-242619E92CBE}" type="datetime1">
              <a:rPr lang="en-US" smtClean="0"/>
              <a:t>10/14/2022</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8444848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839788" y="731520"/>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839788" y="2149131"/>
            <a:ext cx="5157787" cy="693696"/>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839788" y="2910625"/>
            <a:ext cx="5157787" cy="310056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6172200" y="2149131"/>
            <a:ext cx="5183188" cy="693696"/>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6172200" y="2910625"/>
            <a:ext cx="5183188" cy="310056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38BD77D9-239F-488B-9358-023C46BC7084}" type="datetime1">
              <a:rPr lang="en-US" smtClean="0"/>
              <a:t>10/14/2022</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1170613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838200" y="731520"/>
            <a:ext cx="10515600"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1EE61C24-7140-4FDE-92F3-654C6E2D3C1C}" type="datetime1">
              <a:rPr lang="en-US" smtClean="0"/>
              <a:t>10/14/2022</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0514937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DC4D6ACF-ECB9-4B5F-A429-08B8AC75E8EF}" type="datetime1">
              <a:rPr lang="en-US" smtClean="0"/>
              <a:t>10/14/2022</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0545796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839788" y="731520"/>
            <a:ext cx="3932237" cy="2346326"/>
          </a:xfrm>
        </p:spPr>
        <p:txBody>
          <a:bodyPr anchor="b">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731521"/>
            <a:ext cx="6172200" cy="512953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839788" y="3429000"/>
            <a:ext cx="3932237"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788B429B-EE2A-486A-BDB9-0C848B4FAFDD}" type="datetime1">
              <a:rPr lang="en-US" smtClean="0"/>
              <a:t>10/14/2022</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1078200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839788" y="731520"/>
            <a:ext cx="3932237" cy="2341564"/>
          </a:xfrm>
        </p:spPr>
        <p:txBody>
          <a:bodyPr anchor="b">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687257"/>
            <a:ext cx="6172200" cy="517379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839788"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8DA5FE4A-CB8D-40AB-BFFC-AAF37EA071CB}" type="datetime1">
              <a:rPr lang="en-US" smtClean="0"/>
              <a:t>10/14/2022</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947517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293296F-4C3A-4530-98F5-F83646ACE913}"/>
              </a:ext>
              <a:ext uri="{C183D7F6-B498-43B3-948B-1728B52AA6E4}">
                <adec:decorative xmlns:adec="http://schemas.microsoft.com/office/drawing/2017/decorative" val="1"/>
              </a:ext>
            </a:extLst>
          </p:cNvPr>
          <p:cNvSpPr/>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p:nvPr/>
        </p:nvGrpSpPr>
        <p:grpSpPr>
          <a:xfrm>
            <a:off x="572" y="-1"/>
            <a:ext cx="12192000" cy="6857996"/>
            <a:chOff x="572" y="-1"/>
            <a:chExt cx="12192000" cy="6857996"/>
          </a:xfrm>
        </p:grpSpPr>
        <p:cxnSp>
          <p:nvCxnSpPr>
            <p:cNvPr id="9" name="Straight Connector 8">
              <a:extLst>
                <a:ext uri="{FF2B5EF4-FFF2-40B4-BE49-F238E27FC236}">
                  <a16:creationId xmlns:a16="http://schemas.microsoft.com/office/drawing/2014/main" id="{D3DD55E4-EA4F-4874-8B5B-6E0EAF4BBFC4}"/>
                </a:ext>
              </a:extLst>
            </p:cNvPr>
            <p:cNvCxnSpPr>
              <a:cxnSpLocks/>
            </p:cNvCxnSpPr>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2950BAF-7673-4138-AEA2-DE7D368CC357}"/>
                </a:ext>
              </a:extLst>
            </p:cNvPr>
            <p:cNvCxnSpPr>
              <a:cxnSpLocks/>
            </p:cNvCxnSpPr>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BE3E2B5-EA1C-415A-941A-843C7EA148E1}"/>
                </a:ext>
              </a:extLst>
            </p:cNvPr>
            <p:cNvCxnSpPr>
              <a:cxnSpLocks/>
            </p:cNvCxnSpPr>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7FA3A6-E398-4576-B6B8-3328028D84B2}"/>
                </a:ext>
              </a:extLst>
            </p:cNvPr>
            <p:cNvCxnSpPr>
              <a:cxnSpLocks/>
            </p:cNvCxnSpPr>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Graphic 33">
              <a:extLst>
                <a:ext uri="{FF2B5EF4-FFF2-40B4-BE49-F238E27FC236}">
                  <a16:creationId xmlns:a16="http://schemas.microsoft.com/office/drawing/2014/main" id="{EFB597D7-65E0-476A-B9EB-3AA6ED33884C}"/>
                </a:ext>
              </a:extLst>
            </p:cNvPr>
            <p:cNvSpPr/>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sp>
          <p:nvSpPr>
            <p:cNvPr id="14" name="Graphic 33">
              <a:extLst>
                <a:ext uri="{FF2B5EF4-FFF2-40B4-BE49-F238E27FC236}">
                  <a16:creationId xmlns:a16="http://schemas.microsoft.com/office/drawing/2014/main" id="{11AA060A-BE0E-4687-8F9E-0E2955D9796D}"/>
                </a:ext>
              </a:extLst>
            </p:cNvPr>
            <p:cNvSpPr/>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gr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838200" y="727323"/>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838200" y="2189408"/>
            <a:ext cx="10515600" cy="382177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838200" y="136525"/>
            <a:ext cx="2743200" cy="365125"/>
          </a:xfrm>
          <a:prstGeom prst="rect">
            <a:avLst/>
          </a:prstGeom>
        </p:spPr>
        <p:txBody>
          <a:bodyPr vert="horz" lIns="91440" tIns="45720" rIns="91440" bIns="45720" rtlCol="0" anchor="ctr"/>
          <a:lstStyle>
            <a:lvl1pPr algn="l">
              <a:defRPr sz="800" cap="all" spc="150" baseline="0">
                <a:solidFill>
                  <a:schemeClr val="tx2">
                    <a:lumMod val="60000"/>
                    <a:lumOff val="40000"/>
                  </a:schemeClr>
                </a:solidFill>
              </a:defRPr>
            </a:lvl1pPr>
          </a:lstStyle>
          <a:p>
            <a:fld id="{C0517C94-3B1E-4991-BED3-41F8B0158A00}" type="datetime1">
              <a:rPr lang="en-US" smtClean="0"/>
              <a:t>10/14/2022</a:t>
            </a:fld>
            <a:endParaRPr lang="en-US" dirty="0"/>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838200" y="6356350"/>
            <a:ext cx="3450659" cy="365125"/>
          </a:xfrm>
          <a:prstGeom prst="rect">
            <a:avLst/>
          </a:prstGeom>
        </p:spPr>
        <p:txBody>
          <a:bodyPr vert="horz" lIns="91440" tIns="45720" rIns="91440" bIns="45720" rtlCol="0" anchor="ctr"/>
          <a:lstStyle>
            <a:lvl1pPr algn="l">
              <a:defRPr sz="800" cap="all" spc="150" baseline="0">
                <a:solidFill>
                  <a:schemeClr val="tx2">
                    <a:lumMod val="60000"/>
                    <a:lumOff val="40000"/>
                  </a:schemeClr>
                </a:solidFill>
              </a:defRPr>
            </a:lvl1pPr>
          </a:lstStyle>
          <a:p>
            <a:endParaRPr lang="en-US" dirty="0"/>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563467" y="3246434"/>
            <a:ext cx="628533" cy="365125"/>
          </a:xfrm>
          <a:prstGeom prst="rect">
            <a:avLst/>
          </a:prstGeom>
        </p:spPr>
        <p:txBody>
          <a:bodyPr vert="horz" lIns="91440" tIns="45720" rIns="91440" bIns="45720" rtlCol="0" anchor="ctr"/>
          <a:lstStyle>
            <a:lvl1pPr algn="ctr">
              <a:defRPr sz="1100" cap="all" spc="150" baseline="0">
                <a:solidFill>
                  <a:schemeClr val="tx2">
                    <a:lumMod val="60000"/>
                    <a:lumOff val="40000"/>
                  </a:schemeClr>
                </a:solidFill>
              </a:defRPr>
            </a:lvl1pPr>
          </a:lstStyle>
          <a:p>
            <a:fld id="{273BAE12-D270-459D-897B-6833652BB167}" type="slidenum">
              <a:rPr lang="en-US" smtClean="0"/>
              <a:pPr/>
              <a:t>‹#›</a:t>
            </a:fld>
            <a:endParaRPr lang="en-US" dirty="0"/>
          </a:p>
        </p:txBody>
      </p:sp>
    </p:spTree>
    <p:extLst>
      <p:ext uri="{BB962C8B-B14F-4D97-AF65-F5344CB8AC3E}">
        <p14:creationId xmlns:p14="http://schemas.microsoft.com/office/powerpoint/2010/main" val="3077813768"/>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sldNum="0" hdr="0" ftr="0" dt="0"/>
  <p:txStyles>
    <p:titleStyle>
      <a:lvl1pPr algn="l" defTabSz="914400" rtl="0" eaLnBrk="1" latinLnBrk="0" hangingPunct="1">
        <a:lnSpc>
          <a:spcPct val="100000"/>
        </a:lnSpc>
        <a:spcBef>
          <a:spcPct val="0"/>
        </a:spcBef>
        <a:buNone/>
        <a:defRPr sz="4400" kern="1200">
          <a:solidFill>
            <a:schemeClr val="tx2">
              <a:lumMod val="60000"/>
              <a:lumOff val="40000"/>
            </a:schemeClr>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1800" kern="1200">
          <a:solidFill>
            <a:schemeClr val="tx2">
              <a:lumMod val="60000"/>
              <a:lumOff val="40000"/>
            </a:schemeClr>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600" kern="1200">
          <a:solidFill>
            <a:schemeClr val="tx2">
              <a:lumMod val="60000"/>
              <a:lumOff val="40000"/>
            </a:schemeClr>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400" kern="1200">
          <a:solidFill>
            <a:schemeClr val="tx2">
              <a:lumMod val="60000"/>
              <a:lumOff val="40000"/>
            </a:schemeClr>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200" kern="1200">
          <a:solidFill>
            <a:schemeClr val="tx2">
              <a:lumMod val="60000"/>
              <a:lumOff val="40000"/>
            </a:schemeClr>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200" kern="1200">
          <a:solidFill>
            <a:schemeClr val="tx2">
              <a:lumMod val="60000"/>
              <a:lumOff val="4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26.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8827F1-3359-44F6-9009-43AE2B17FE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
            <a:ext cx="12192001"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7AFAD67-5350-4773-886F-D6DD7E66D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73465"/>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moke from a factory">
            <a:extLst>
              <a:ext uri="{FF2B5EF4-FFF2-40B4-BE49-F238E27FC236}">
                <a16:creationId xmlns:a16="http://schemas.microsoft.com/office/drawing/2014/main" id="{406E36F1-C10A-9D47-BB4C-75D945E9101D}"/>
              </a:ext>
            </a:extLst>
          </p:cNvPr>
          <p:cNvPicPr>
            <a:picLocks noChangeAspect="1"/>
          </p:cNvPicPr>
          <p:nvPr/>
        </p:nvPicPr>
        <p:blipFill rotWithShape="1">
          <a:blip r:embed="rId2">
            <a:alphaModFix amt="40000"/>
          </a:blip>
          <a:srcRect t="15525" r="-2" b="-2"/>
          <a:stretch/>
        </p:blipFill>
        <p:spPr>
          <a:xfrm>
            <a:off x="20" y="-1"/>
            <a:ext cx="12189789" cy="6873457"/>
          </a:xfrm>
          <a:prstGeom prst="rect">
            <a:avLst/>
          </a:prstGeom>
          <a:ln w="12700">
            <a:noFill/>
          </a:ln>
        </p:spPr>
      </p:pic>
      <p:grpSp>
        <p:nvGrpSpPr>
          <p:cNvPr id="20" name="Group 12">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
            <a:ext cx="12192000" cy="6857996"/>
            <a:chOff x="572" y="-1"/>
            <a:chExt cx="12192000" cy="6857996"/>
          </a:xfrm>
        </p:grpSpPr>
        <p:cxnSp>
          <p:nvCxnSpPr>
            <p:cNvPr id="21" name="Straight Connector 13">
              <a:extLst>
                <a:ext uri="{FF2B5EF4-FFF2-40B4-BE49-F238E27FC236}">
                  <a16:creationId xmlns:a16="http://schemas.microsoft.com/office/drawing/2014/main" id="{D3DD55E4-EA4F-4874-8B5B-6E0EAF4BBF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2950BAF-7673-4138-AEA2-DE7D368CC3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BE3E2B5-EA1C-415A-941A-843C7EA148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87FA3A6-E398-4576-B6B8-3328028D84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8" name="Graphic 33">
              <a:extLst>
                <a:ext uri="{FF2B5EF4-FFF2-40B4-BE49-F238E27FC236}">
                  <a16:creationId xmlns:a16="http://schemas.microsoft.com/office/drawing/2014/main" id="{EFB597D7-65E0-476A-B9EB-3AA6ED3388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9" name="Graphic 33">
              <a:extLst>
                <a:ext uri="{FF2B5EF4-FFF2-40B4-BE49-F238E27FC236}">
                  <a16:creationId xmlns:a16="http://schemas.microsoft.com/office/drawing/2014/main" id="{11AA060A-BE0E-4687-8F9E-0E2955D979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 name="Title 1">
            <a:extLst>
              <a:ext uri="{FF2B5EF4-FFF2-40B4-BE49-F238E27FC236}">
                <a16:creationId xmlns:a16="http://schemas.microsoft.com/office/drawing/2014/main" id="{D8110AAC-2E38-5714-72DF-AB6C4B84148E}"/>
              </a:ext>
            </a:extLst>
          </p:cNvPr>
          <p:cNvSpPr>
            <a:spLocks noGrp="1"/>
          </p:cNvSpPr>
          <p:nvPr>
            <p:ph type="ctrTitle"/>
          </p:nvPr>
        </p:nvSpPr>
        <p:spPr>
          <a:xfrm>
            <a:off x="568389" y="2213670"/>
            <a:ext cx="7151357" cy="2387600"/>
          </a:xfrm>
        </p:spPr>
        <p:txBody>
          <a:bodyPr anchor="t">
            <a:normAutofit/>
          </a:bodyPr>
          <a:lstStyle/>
          <a:p>
            <a:r>
              <a:rPr lang="en-US" dirty="0">
                <a:solidFill>
                  <a:srgbClr val="FFFFFF"/>
                </a:solidFill>
              </a:rPr>
              <a:t>Clean Coal Technologies</a:t>
            </a:r>
          </a:p>
        </p:txBody>
      </p:sp>
      <p:sp>
        <p:nvSpPr>
          <p:cNvPr id="3" name="Subtitle 2">
            <a:extLst>
              <a:ext uri="{FF2B5EF4-FFF2-40B4-BE49-F238E27FC236}">
                <a16:creationId xmlns:a16="http://schemas.microsoft.com/office/drawing/2014/main" id="{D1ED4245-6610-4F3A-765E-DF4F45D2F3C9}"/>
              </a:ext>
            </a:extLst>
          </p:cNvPr>
          <p:cNvSpPr>
            <a:spLocks noGrp="1"/>
          </p:cNvSpPr>
          <p:nvPr>
            <p:ph type="subTitle" idx="1"/>
          </p:nvPr>
        </p:nvSpPr>
        <p:spPr>
          <a:xfrm>
            <a:off x="814122" y="3988760"/>
            <a:ext cx="7151357" cy="2272483"/>
          </a:xfrm>
        </p:spPr>
        <p:txBody>
          <a:bodyPr anchor="b">
            <a:normAutofit/>
          </a:bodyPr>
          <a:lstStyle/>
          <a:p>
            <a:r>
              <a:rPr lang="en-US" dirty="0">
                <a:solidFill>
                  <a:srgbClr val="FFFFFF"/>
                </a:solidFill>
              </a:rPr>
              <a:t>By: Jihad </a:t>
            </a:r>
            <a:r>
              <a:rPr lang="en-US" dirty="0" err="1">
                <a:solidFill>
                  <a:srgbClr val="FFFFFF"/>
                </a:solidFill>
              </a:rPr>
              <a:t>Jundi</a:t>
            </a:r>
            <a:r>
              <a:rPr lang="en-US" dirty="0">
                <a:solidFill>
                  <a:srgbClr val="FFFFFF"/>
                </a:solidFill>
              </a:rPr>
              <a:t> &amp; Aya Sabe Ayoun</a:t>
            </a:r>
          </a:p>
        </p:txBody>
      </p:sp>
    </p:spTree>
    <p:extLst>
      <p:ext uri="{BB962C8B-B14F-4D97-AF65-F5344CB8AC3E}">
        <p14:creationId xmlns:p14="http://schemas.microsoft.com/office/powerpoint/2010/main" val="416083722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0" name="Rectangle 23">
            <a:extLst>
              <a:ext uri="{FF2B5EF4-FFF2-40B4-BE49-F238E27FC236}">
                <a16:creationId xmlns:a16="http://schemas.microsoft.com/office/drawing/2014/main" id="{B62E0F97-3B68-4A9A-81FD-184E8051D2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25">
            <a:extLst>
              <a:ext uri="{FF2B5EF4-FFF2-40B4-BE49-F238E27FC236}">
                <a16:creationId xmlns:a16="http://schemas.microsoft.com/office/drawing/2014/main" id="{1A9C0995-256A-4F90-97D6-FB8958A5D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Rectangle 27">
            <a:extLst>
              <a:ext uri="{FF2B5EF4-FFF2-40B4-BE49-F238E27FC236}">
                <a16:creationId xmlns:a16="http://schemas.microsoft.com/office/drawing/2014/main" id="{A8C4A48C-F8E4-40F0-B8C7-796C50B4C9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123" y="2794702"/>
            <a:ext cx="10928970" cy="3451181"/>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3" name="Group 29">
            <a:extLst>
              <a:ext uri="{FF2B5EF4-FFF2-40B4-BE49-F238E27FC236}">
                <a16:creationId xmlns:a16="http://schemas.microsoft.com/office/drawing/2014/main" id="{93ECDB61-C78E-49AB-9D9C-862EAA5FFC6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440" y="6472"/>
            <a:ext cx="12201012" cy="6866993"/>
            <a:chOff x="-8440" y="6472"/>
            <a:chExt cx="12201012" cy="6866993"/>
          </a:xfrm>
        </p:grpSpPr>
        <p:grpSp>
          <p:nvGrpSpPr>
            <p:cNvPr id="31" name="Group 30">
              <a:extLst>
                <a:ext uri="{FF2B5EF4-FFF2-40B4-BE49-F238E27FC236}">
                  <a16:creationId xmlns:a16="http://schemas.microsoft.com/office/drawing/2014/main" id="{8A84E4F0-03F3-4373-BC08-F3420C4DD37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440" y="6472"/>
              <a:ext cx="12201012" cy="6866993"/>
              <a:chOff x="-8440" y="6472"/>
              <a:chExt cx="12201012" cy="6866993"/>
            </a:xfrm>
          </p:grpSpPr>
          <p:grpSp>
            <p:nvGrpSpPr>
              <p:cNvPr id="33" name="Group 32">
                <a:extLst>
                  <a:ext uri="{FF2B5EF4-FFF2-40B4-BE49-F238E27FC236}">
                    <a16:creationId xmlns:a16="http://schemas.microsoft.com/office/drawing/2014/main" id="{7DF65987-4A36-4202-998C-5ADCB2FB947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557299" y="2794702"/>
                <a:ext cx="634699" cy="1268599"/>
                <a:chOff x="11597128" y="2762119"/>
                <a:chExt cx="594872" cy="1268599"/>
              </a:xfrm>
            </p:grpSpPr>
            <p:cxnSp>
              <p:nvCxnSpPr>
                <p:cNvPr id="42" name="Straight Connector 41">
                  <a:extLst>
                    <a:ext uri="{FF2B5EF4-FFF2-40B4-BE49-F238E27FC236}">
                      <a16:creationId xmlns:a16="http://schemas.microsoft.com/office/drawing/2014/main" id="{F4238A89-F61E-46B4-A16C-1B27EEE4BDC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11597128" y="2762119"/>
                  <a:ext cx="59434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65F870BE-1537-4939-A7CB-36BD777810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97653" y="4030718"/>
                  <a:ext cx="59434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34" name="Group 33">
                <a:extLst>
                  <a:ext uri="{FF2B5EF4-FFF2-40B4-BE49-F238E27FC236}">
                    <a16:creationId xmlns:a16="http://schemas.microsoft.com/office/drawing/2014/main" id="{92D909DC-9CB0-43B2-BFFB-48C8D4B1A29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440" y="2794702"/>
                <a:ext cx="648551" cy="1268599"/>
                <a:chOff x="11597131" y="2762119"/>
                <a:chExt cx="594869" cy="1268599"/>
              </a:xfrm>
            </p:grpSpPr>
            <p:cxnSp>
              <p:nvCxnSpPr>
                <p:cNvPr id="40" name="Straight Connector 39">
                  <a:extLst>
                    <a:ext uri="{FF2B5EF4-FFF2-40B4-BE49-F238E27FC236}">
                      <a16:creationId xmlns:a16="http://schemas.microsoft.com/office/drawing/2014/main" id="{1EABC700-4E95-4450-BE4B-1149BC01264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11597131" y="2762119"/>
                  <a:ext cx="59434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35CD64B-F95D-4CF3-B317-37DAF82F2E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97653" y="4030718"/>
                  <a:ext cx="59434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35" name="Group 34">
                <a:extLst>
                  <a:ext uri="{FF2B5EF4-FFF2-40B4-BE49-F238E27FC236}">
                    <a16:creationId xmlns:a16="http://schemas.microsoft.com/office/drawing/2014/main" id="{E5E01DCE-5018-4BED-8C6B-73E056494C1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72" y="6472"/>
                <a:ext cx="12192000" cy="6866993"/>
                <a:chOff x="572" y="6472"/>
                <a:chExt cx="12192000" cy="6866993"/>
              </a:xfrm>
            </p:grpSpPr>
            <p:cxnSp>
              <p:nvCxnSpPr>
                <p:cNvPr id="36" name="Straight Connector 35">
                  <a:extLst>
                    <a:ext uri="{FF2B5EF4-FFF2-40B4-BE49-F238E27FC236}">
                      <a16:creationId xmlns:a16="http://schemas.microsoft.com/office/drawing/2014/main" id="{25A04438-598C-4217-B5F5-3982C306263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45884"/>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4B43FA3-78DB-4F9F-B889-D8B65C922B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96465"/>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69B4323-32F6-4DCF-94B4-36D8197761A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44509"/>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4214668-F898-4859-87D6-23D6EF0678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35428"/>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grpSp>
        <p:cxnSp>
          <p:nvCxnSpPr>
            <p:cNvPr id="32" name="Straight Connector 31">
              <a:extLst>
                <a:ext uri="{FF2B5EF4-FFF2-40B4-BE49-F238E27FC236}">
                  <a16:creationId xmlns:a16="http://schemas.microsoft.com/office/drawing/2014/main" id="{38F98E24-E208-40BF-B555-7B8DCEA313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34123" y="2794702"/>
              <a:ext cx="10923176"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5C539CC3-BD75-4563-A0B4-C3EB27752344}"/>
              </a:ext>
            </a:extLst>
          </p:cNvPr>
          <p:cNvSpPr>
            <a:spLocks noGrp="1"/>
          </p:cNvSpPr>
          <p:nvPr>
            <p:ph type="title"/>
          </p:nvPr>
        </p:nvSpPr>
        <p:spPr>
          <a:xfrm>
            <a:off x="838200" y="706522"/>
            <a:ext cx="10515588" cy="1984671"/>
          </a:xfrm>
        </p:spPr>
        <p:txBody>
          <a:bodyPr anchor="ctr">
            <a:normAutofit/>
          </a:bodyPr>
          <a:lstStyle/>
          <a:p>
            <a:r>
              <a:rPr lang="en-US" sz="5200"/>
              <a:t>Gasification Process:</a:t>
            </a:r>
          </a:p>
        </p:txBody>
      </p:sp>
      <p:graphicFrame>
        <p:nvGraphicFramePr>
          <p:cNvPr id="64" name="Content Placeholder 2">
            <a:extLst>
              <a:ext uri="{FF2B5EF4-FFF2-40B4-BE49-F238E27FC236}">
                <a16:creationId xmlns:a16="http://schemas.microsoft.com/office/drawing/2014/main" id="{A408645C-D060-C1F3-1E84-3361839B4023}"/>
              </a:ext>
            </a:extLst>
          </p:cNvPr>
          <p:cNvGraphicFramePr>
            <a:graphicFrameLocks noGrp="1"/>
          </p:cNvGraphicFramePr>
          <p:nvPr>
            <p:ph idx="1"/>
            <p:extLst>
              <p:ext uri="{D42A27DB-BD31-4B8C-83A1-F6EECF244321}">
                <p14:modId xmlns:p14="http://schemas.microsoft.com/office/powerpoint/2010/main" val="878747080"/>
              </p:ext>
            </p:extLst>
          </p:nvPr>
        </p:nvGraphicFramePr>
        <p:xfrm>
          <a:off x="838200" y="2898212"/>
          <a:ext cx="10515600" cy="29485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044302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AE6FDE22-1F54-452D-A9BA-1BE9FDB534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0">
            <a:extLst>
              <a:ext uri="{FF2B5EF4-FFF2-40B4-BE49-F238E27FC236}">
                <a16:creationId xmlns:a16="http://schemas.microsoft.com/office/drawing/2014/main" id="{F2C01FB2-6D50-41C9-BE00-29B0F9925F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0224C0-862B-4A94-AD91-76784E1EB0ED}"/>
              </a:ext>
            </a:extLst>
          </p:cNvPr>
          <p:cNvSpPr>
            <a:spLocks noGrp="1"/>
          </p:cNvSpPr>
          <p:nvPr>
            <p:ph type="title"/>
          </p:nvPr>
        </p:nvSpPr>
        <p:spPr>
          <a:xfrm>
            <a:off x="735563" y="576490"/>
            <a:ext cx="5142723" cy="5705015"/>
          </a:xfrm>
        </p:spPr>
        <p:txBody>
          <a:bodyPr anchor="ctr">
            <a:normAutofit/>
          </a:bodyPr>
          <a:lstStyle/>
          <a:p>
            <a:r>
              <a:rPr lang="en-US" sz="5200" dirty="0"/>
              <a:t>Why Do We </a:t>
            </a:r>
            <a:br>
              <a:rPr lang="en-US" sz="5200" dirty="0"/>
            </a:br>
            <a:r>
              <a:rPr lang="en-US" sz="5200" dirty="0"/>
              <a:t>Need Regeneration Methods:</a:t>
            </a:r>
          </a:p>
        </p:txBody>
      </p:sp>
      <p:graphicFrame>
        <p:nvGraphicFramePr>
          <p:cNvPr id="15" name="Content Placeholder 2">
            <a:extLst>
              <a:ext uri="{FF2B5EF4-FFF2-40B4-BE49-F238E27FC236}">
                <a16:creationId xmlns:a16="http://schemas.microsoft.com/office/drawing/2014/main" id="{742698D7-5B00-36C4-26B7-8287426FB970}"/>
              </a:ext>
            </a:extLst>
          </p:cNvPr>
          <p:cNvGraphicFramePr>
            <a:graphicFrameLocks noGrp="1"/>
          </p:cNvGraphicFramePr>
          <p:nvPr>
            <p:ph idx="1"/>
            <p:extLst>
              <p:ext uri="{D42A27DB-BD31-4B8C-83A1-F6EECF244321}">
                <p14:modId xmlns:p14="http://schemas.microsoft.com/office/powerpoint/2010/main" val="330977985"/>
              </p:ext>
            </p:extLst>
          </p:nvPr>
        </p:nvGraphicFramePr>
        <p:xfrm>
          <a:off x="6147621" y="576492"/>
          <a:ext cx="5400858" cy="57050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885715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7B963-5B59-FBD0-2764-A51ADCC42247}"/>
              </a:ext>
            </a:extLst>
          </p:cNvPr>
          <p:cNvSpPr>
            <a:spLocks noGrp="1"/>
          </p:cNvSpPr>
          <p:nvPr>
            <p:ph type="title"/>
          </p:nvPr>
        </p:nvSpPr>
        <p:spPr/>
        <p:txBody>
          <a:bodyPr/>
          <a:lstStyle/>
          <a:p>
            <a:r>
              <a:rPr lang="en-US" dirty="0"/>
              <a:t>Carbon Capture and Separation:</a:t>
            </a:r>
          </a:p>
        </p:txBody>
      </p:sp>
      <p:sp>
        <p:nvSpPr>
          <p:cNvPr id="3" name="Content Placeholder 2">
            <a:extLst>
              <a:ext uri="{FF2B5EF4-FFF2-40B4-BE49-F238E27FC236}">
                <a16:creationId xmlns:a16="http://schemas.microsoft.com/office/drawing/2014/main" id="{993958FA-FBA6-0D73-E09B-88526583D994}"/>
              </a:ext>
            </a:extLst>
          </p:cNvPr>
          <p:cNvSpPr>
            <a:spLocks noGrp="1"/>
          </p:cNvSpPr>
          <p:nvPr>
            <p:ph idx="1"/>
          </p:nvPr>
        </p:nvSpPr>
        <p:spPr/>
        <p:txBody>
          <a:bodyPr/>
          <a:lstStyle/>
          <a:p>
            <a:pPr marL="342900" indent="-342900">
              <a:buFont typeface="+mj-lt"/>
              <a:buAutoNum type="arabicPeriod"/>
            </a:pPr>
            <a:r>
              <a:rPr lang="en-US" dirty="0"/>
              <a:t>Coal gets burned and kept in its powder form.</a:t>
            </a:r>
          </a:p>
          <a:p>
            <a:pPr marL="342900" indent="-342900">
              <a:buFont typeface="+mj-lt"/>
              <a:buAutoNum type="arabicPeriod"/>
            </a:pPr>
            <a:r>
              <a:rPr lang="en-US" dirty="0"/>
              <a:t>It’s then mixed with pure oxygen to ignite the mixture making CO2 the main constituent of the exhaust gasses.</a:t>
            </a:r>
          </a:p>
          <a:p>
            <a:pPr marL="342900" indent="-342900">
              <a:buFont typeface="+mj-lt"/>
              <a:buAutoNum type="arabicPeriod"/>
            </a:pPr>
            <a:r>
              <a:rPr lang="en-US" dirty="0"/>
              <a:t>This exhaust mixture gets stored underground or in other storage systems that are very dangerous and expensive.</a:t>
            </a:r>
          </a:p>
          <a:p>
            <a:pPr marL="342900" indent="-342900">
              <a:buFont typeface="+mj-lt"/>
              <a:buAutoNum type="arabicPeriod"/>
            </a:pPr>
            <a:r>
              <a:rPr lang="en-US" dirty="0"/>
              <a:t>It can be more economical if this stored mixture gets used in industrial applications.</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3678224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8">
            <a:extLst>
              <a:ext uri="{FF2B5EF4-FFF2-40B4-BE49-F238E27FC236}">
                <a16:creationId xmlns:a16="http://schemas.microsoft.com/office/drawing/2014/main" id="{AE6FDE22-1F54-452D-A9BA-1BE9FDB534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
            <a:ext cx="12192001"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0">
            <a:extLst>
              <a:ext uri="{FF2B5EF4-FFF2-40B4-BE49-F238E27FC236}">
                <a16:creationId xmlns:a16="http://schemas.microsoft.com/office/drawing/2014/main" id="{F06127CE-6F15-49AE-9751-398F3AC671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38"/>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A20F7363-EF31-4B83-C4EF-8A35CA3562EB}"/>
                  </a:ext>
                </a:extLst>
              </p:cNvPr>
              <p:cNvSpPr>
                <a:spLocks noGrp="1"/>
              </p:cNvSpPr>
              <p:nvPr>
                <p:ph idx="1"/>
              </p:nvPr>
            </p:nvSpPr>
            <p:spPr>
              <a:xfrm>
                <a:off x="838200" y="3133725"/>
                <a:ext cx="3918652" cy="3128918"/>
              </a:xfrm>
            </p:spPr>
            <p:txBody>
              <a:bodyPr>
                <a:normAutofit/>
              </a:bodyPr>
              <a:lstStyle/>
              <a:p>
                <a:pPr marL="0" indent="0">
                  <a:buNone/>
                </a:pPr>
                <a:r>
                  <a:rPr lang="en-US" dirty="0"/>
                  <a:t>Alternatively, we can mix the exhaust gases with Monoethanolamide, which upon reacting with CO2 transforms into liquid allowing the storage and pumping of CO2:</a:t>
                </a:r>
              </a:p>
              <a:p>
                <a:pPr marL="0" indent="0">
                  <a:buNone/>
                </a:pPr>
                <a14:m>
                  <m:oMathPara xmlns:m="http://schemas.openxmlformats.org/officeDocument/2006/math">
                    <m:oMathParaPr>
                      <m:jc m:val="centerGroup"/>
                    </m:oMathParaPr>
                    <m:oMath xmlns:m="http://schemas.openxmlformats.org/officeDocument/2006/math">
                      <m:r>
                        <a:rPr lang="en-US" i="1" smtClean="0">
                          <a:effectLst/>
                          <a:latin typeface="Cambria Math" panose="02040503050406030204" pitchFamily="18" charset="0"/>
                          <a:ea typeface="Times New Roman" panose="02020603050405020304" pitchFamily="18" charset="0"/>
                          <a:cs typeface="Times New Roman" panose="02020603050405020304" pitchFamily="18" charset="0"/>
                        </a:rPr>
                        <m:t>𝐶</m:t>
                      </m:r>
                      <m:sSub>
                        <m:sSubPr>
                          <m:ctrlPr>
                            <a:rPr lang="en-US"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i="1">
                              <a:effectLst/>
                              <a:latin typeface="Cambria Math" panose="02040503050406030204" pitchFamily="18" charset="0"/>
                              <a:ea typeface="Times New Roman" panose="02020603050405020304" pitchFamily="18" charset="0"/>
                              <a:cs typeface="Times New Roman" panose="02020603050405020304" pitchFamily="18" charset="0"/>
                            </a:rPr>
                            <m:t>𝑂</m:t>
                          </m:r>
                        </m:e>
                        <m:sub>
                          <m:r>
                            <a:rPr lang="en-US" i="1">
                              <a:effectLst/>
                              <a:latin typeface="Cambria Math" panose="02040503050406030204" pitchFamily="18" charset="0"/>
                              <a:ea typeface="Times New Roman" panose="02020603050405020304" pitchFamily="18" charset="0"/>
                              <a:cs typeface="Times New Roman" panose="02020603050405020304" pitchFamily="18" charset="0"/>
                            </a:rPr>
                            <m:t>2</m:t>
                          </m:r>
                        </m:sub>
                      </m:sSub>
                      <m:r>
                        <a:rPr lang="en-US" i="1">
                          <a:effectLst/>
                          <a:latin typeface="Cambria Math" panose="02040503050406030204" pitchFamily="18" charset="0"/>
                          <a:ea typeface="Times New Roman" panose="02020603050405020304" pitchFamily="18" charset="0"/>
                          <a:cs typeface="Times New Roman" panose="02020603050405020304" pitchFamily="18" charset="0"/>
                        </a:rPr>
                        <m:t>+2</m:t>
                      </m:r>
                      <m:r>
                        <a:rPr lang="en-US" i="1">
                          <a:effectLst/>
                          <a:latin typeface="Cambria Math" panose="02040503050406030204" pitchFamily="18" charset="0"/>
                          <a:ea typeface="Times New Roman" panose="02020603050405020304" pitchFamily="18" charset="0"/>
                          <a:cs typeface="Times New Roman" panose="02020603050405020304" pitchFamily="18" charset="0"/>
                        </a:rPr>
                        <m:t>𝑅𝑁</m:t>
                      </m:r>
                      <m:sSub>
                        <m:sSubPr>
                          <m:ctrlPr>
                            <a:rPr lang="en-US"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i="1">
                              <a:effectLst/>
                              <a:latin typeface="Cambria Math" panose="02040503050406030204" pitchFamily="18" charset="0"/>
                              <a:ea typeface="Times New Roman" panose="02020603050405020304" pitchFamily="18" charset="0"/>
                              <a:cs typeface="Times New Roman" panose="02020603050405020304" pitchFamily="18" charset="0"/>
                            </a:rPr>
                            <m:t>𝐻</m:t>
                          </m:r>
                        </m:e>
                        <m:sub>
                          <m:r>
                            <a:rPr lang="en-US" i="1">
                              <a:effectLst/>
                              <a:latin typeface="Cambria Math" panose="02040503050406030204" pitchFamily="18" charset="0"/>
                              <a:ea typeface="Times New Roman" panose="02020603050405020304" pitchFamily="18" charset="0"/>
                              <a:cs typeface="Times New Roman" panose="02020603050405020304" pitchFamily="18" charset="0"/>
                            </a:rPr>
                            <m:t>2 </m:t>
                          </m:r>
                        </m:sub>
                      </m:sSub>
                      <m:r>
                        <a:rPr lang="en-US">
                          <a:effectLst/>
                          <a:latin typeface="Cambria Math" panose="02040503050406030204" pitchFamily="18" charset="0"/>
                          <a:ea typeface="Times New Roman" panose="02020603050405020304" pitchFamily="18" charset="0"/>
                          <a:cs typeface="Times New Roman" panose="02020603050405020304" pitchFamily="18" charset="0"/>
                        </a:rPr>
                        <m:t>→ </m:t>
                      </m:r>
                      <m:sSup>
                        <m:sSupPr>
                          <m:ctrlPr>
                            <a:rPr lang="en-US" i="1">
                              <a:effectLst/>
                              <a:latin typeface="Cambria Math" panose="02040503050406030204" pitchFamily="18" charset="0"/>
                              <a:ea typeface="Times New Roman" panose="02020603050405020304" pitchFamily="18" charset="0"/>
                              <a:cs typeface="Times New Roman" panose="02020603050405020304" pitchFamily="18" charset="0"/>
                            </a:rPr>
                          </m:ctrlPr>
                        </m:sSupPr>
                        <m:e>
                          <m:r>
                            <m:rPr>
                              <m:sty m:val="p"/>
                            </m:rPr>
                            <a:rPr lang="en-US">
                              <a:effectLst/>
                              <a:latin typeface="Cambria Math" panose="02040503050406030204" pitchFamily="18" charset="0"/>
                              <a:ea typeface="Times New Roman" panose="02020603050405020304" pitchFamily="18" charset="0"/>
                              <a:cs typeface="Times New Roman" panose="02020603050405020304" pitchFamily="18" charset="0"/>
                            </a:rPr>
                            <m:t>RNHCOO</m:t>
                          </m:r>
                        </m:e>
                        <m:sup>
                          <m:r>
                            <a:rPr lang="en-US" i="1">
                              <a:effectLst/>
                              <a:latin typeface="Cambria Math" panose="02040503050406030204" pitchFamily="18" charset="0"/>
                              <a:ea typeface="Times New Roman" panose="02020603050405020304" pitchFamily="18" charset="0"/>
                              <a:cs typeface="Times New Roman" panose="02020603050405020304" pitchFamily="18" charset="0"/>
                            </a:rPr>
                            <m:t>−</m:t>
                          </m:r>
                        </m:sup>
                      </m:sSup>
                      <m:r>
                        <a:rPr lang="en-US" i="1">
                          <a:effectLst/>
                          <a:latin typeface="Cambria Math" panose="02040503050406030204" pitchFamily="18" charset="0"/>
                          <a:ea typeface="Times New Roman" panose="02020603050405020304" pitchFamily="18" charset="0"/>
                          <a:cs typeface="Times New Roman" panose="02020603050405020304" pitchFamily="18" charset="0"/>
                        </a:rPr>
                        <m:t>+</m:t>
                      </m:r>
                      <m:r>
                        <a:rPr lang="en-US" i="1">
                          <a:effectLst/>
                          <a:latin typeface="Cambria Math" panose="02040503050406030204" pitchFamily="18" charset="0"/>
                          <a:ea typeface="Times New Roman" panose="02020603050405020304" pitchFamily="18" charset="0"/>
                          <a:cs typeface="Times New Roman" panose="02020603050405020304" pitchFamily="18" charset="0"/>
                        </a:rPr>
                        <m:t>𝑅𝑁</m:t>
                      </m:r>
                      <m:sSubSup>
                        <m:sSubSupPr>
                          <m:ctrlPr>
                            <a:rPr lang="en-US" i="1">
                              <a:effectLst/>
                              <a:latin typeface="Cambria Math" panose="02040503050406030204" pitchFamily="18" charset="0"/>
                              <a:ea typeface="Times New Roman" panose="02020603050405020304" pitchFamily="18" charset="0"/>
                              <a:cs typeface="Times New Roman" panose="02020603050405020304" pitchFamily="18" charset="0"/>
                            </a:rPr>
                          </m:ctrlPr>
                        </m:sSubSupPr>
                        <m:e>
                          <m:r>
                            <a:rPr lang="en-US" i="1">
                              <a:effectLst/>
                              <a:latin typeface="Cambria Math" panose="02040503050406030204" pitchFamily="18" charset="0"/>
                              <a:ea typeface="Times New Roman" panose="02020603050405020304" pitchFamily="18" charset="0"/>
                              <a:cs typeface="Times New Roman" panose="02020603050405020304" pitchFamily="18" charset="0"/>
                            </a:rPr>
                            <m:t>𝐻</m:t>
                          </m:r>
                        </m:e>
                        <m:sub>
                          <m:r>
                            <a:rPr lang="en-US" i="1">
                              <a:effectLst/>
                              <a:latin typeface="Cambria Math" panose="02040503050406030204" pitchFamily="18" charset="0"/>
                              <a:ea typeface="Times New Roman" panose="02020603050405020304" pitchFamily="18" charset="0"/>
                              <a:cs typeface="Times New Roman" panose="02020603050405020304" pitchFamily="18" charset="0"/>
                            </a:rPr>
                            <m:t>3</m:t>
                          </m:r>
                        </m:sub>
                        <m:sup>
                          <m:r>
                            <a:rPr lang="en-US" i="1">
                              <a:effectLst/>
                              <a:latin typeface="Cambria Math" panose="02040503050406030204" pitchFamily="18" charset="0"/>
                              <a:ea typeface="Times New Roman" panose="02020603050405020304" pitchFamily="18" charset="0"/>
                              <a:cs typeface="Times New Roman" panose="02020603050405020304" pitchFamily="18" charset="0"/>
                            </a:rPr>
                            <m:t>+</m:t>
                          </m:r>
                        </m:sup>
                      </m:sSubSup>
                    </m:oMath>
                  </m:oMathPara>
                </a14:m>
                <a:endParaRPr lang="en-US" dirty="0"/>
              </a:p>
              <a:p>
                <a:pPr marL="0" indent="0">
                  <a:buNone/>
                </a:pPr>
                <a:endParaRPr lang="en-US" dirty="0"/>
              </a:p>
            </p:txBody>
          </p:sp>
        </mc:Choice>
        <mc:Fallback xmlns="">
          <p:sp>
            <p:nvSpPr>
              <p:cNvPr id="3" name="Content Placeholder 2">
                <a:extLst>
                  <a:ext uri="{FF2B5EF4-FFF2-40B4-BE49-F238E27FC236}">
                    <a16:creationId xmlns:a16="http://schemas.microsoft.com/office/drawing/2014/main" id="{A20F7363-EF31-4B83-C4EF-8A35CA3562EB}"/>
                  </a:ext>
                </a:extLst>
              </p:cNvPr>
              <p:cNvSpPr>
                <a:spLocks noGrp="1" noRot="1" noChangeAspect="1" noMove="1" noResize="1" noEditPoints="1" noAdjustHandles="1" noChangeArrowheads="1" noChangeShapeType="1" noTextEdit="1"/>
              </p:cNvSpPr>
              <p:nvPr>
                <p:ph idx="1"/>
              </p:nvPr>
            </p:nvSpPr>
            <p:spPr>
              <a:xfrm>
                <a:off x="838200" y="3133725"/>
                <a:ext cx="3918652" cy="3128918"/>
              </a:xfrm>
              <a:blipFill>
                <a:blip r:embed="rId2"/>
                <a:stretch>
                  <a:fillRect l="-1402" t="-585"/>
                </a:stretch>
              </a:blipFill>
            </p:spPr>
            <p:txBody>
              <a:bodyPr/>
              <a:lstStyle/>
              <a:p>
                <a:r>
                  <a:rPr lang="en-US">
                    <a:noFill/>
                  </a:rPr>
                  <a:t> </a:t>
                </a:r>
              </a:p>
            </p:txBody>
          </p:sp>
        </mc:Fallback>
      </mc:AlternateContent>
      <p:grpSp>
        <p:nvGrpSpPr>
          <p:cNvPr id="25" name="Group 12">
            <a:extLst>
              <a:ext uri="{FF2B5EF4-FFF2-40B4-BE49-F238E27FC236}">
                <a16:creationId xmlns:a16="http://schemas.microsoft.com/office/drawing/2014/main" id="{FCAB7548-8099-4066-AA4A-66890467900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168579" y="-6437"/>
            <a:ext cx="6403756" cy="6864437"/>
            <a:chOff x="5168579" y="-6437"/>
            <a:chExt cx="6403756" cy="6864437"/>
          </a:xfrm>
        </p:grpSpPr>
        <p:cxnSp>
          <p:nvCxnSpPr>
            <p:cNvPr id="14" name="Straight Connector 13">
              <a:extLst>
                <a:ext uri="{FF2B5EF4-FFF2-40B4-BE49-F238E27FC236}">
                  <a16:creationId xmlns:a16="http://schemas.microsoft.com/office/drawing/2014/main" id="{0DD6D54C-5C05-40DE-8EAF-FA50D609AE2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71535" y="3375606"/>
              <a:ext cx="64008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6" name="Straight Connector 14">
              <a:extLst>
                <a:ext uri="{FF2B5EF4-FFF2-40B4-BE49-F238E27FC236}">
                  <a16:creationId xmlns:a16="http://schemas.microsoft.com/office/drawing/2014/main" id="{EB0CFF5B-7CFC-4A1B-811A-262201C049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71535" y="567246"/>
              <a:ext cx="64008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BD7D63C-11FE-48D4-8433-A188CDAB234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71535" y="6262643"/>
              <a:ext cx="64008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0EB69FA-9640-4C07-9993-F74D211FB52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V="1">
              <a:off x="8362244" y="565603"/>
              <a:ext cx="0" cy="569704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887ECAA-6BDB-4356-A66A-D28C7026B68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8579" y="0"/>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FC3365E-17A9-4CC8-BE01-3969BF4C8E3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60990" y="-6437"/>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pic>
        <p:nvPicPr>
          <p:cNvPr id="4" name="Picture 3">
            <a:extLst>
              <a:ext uri="{FF2B5EF4-FFF2-40B4-BE49-F238E27FC236}">
                <a16:creationId xmlns:a16="http://schemas.microsoft.com/office/drawing/2014/main" id="{1F7FF9A5-4F89-DE16-BBFD-060C13D5FD0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791" r="17110" b="-1"/>
          <a:stretch/>
        </p:blipFill>
        <p:spPr bwMode="auto">
          <a:xfrm>
            <a:off x="5352373" y="1150838"/>
            <a:ext cx="6071687" cy="4449535"/>
          </a:xfrm>
          <a:custGeom>
            <a:avLst/>
            <a:gdLst/>
            <a:ahLst/>
            <a:cxnLst/>
            <a:rect l="l" t="t" r="r" b="b"/>
            <a:pathLst>
              <a:path w="6391928" h="4660591">
                <a:moveTo>
                  <a:pt x="2329728" y="0"/>
                </a:moveTo>
                <a:lnTo>
                  <a:pt x="2398607" y="0"/>
                </a:lnTo>
                <a:lnTo>
                  <a:pt x="3158515" y="0"/>
                </a:lnTo>
                <a:lnTo>
                  <a:pt x="3993320" y="0"/>
                </a:lnTo>
                <a:lnTo>
                  <a:pt x="4062199" y="0"/>
                </a:lnTo>
                <a:cubicBezTo>
                  <a:pt x="5348874" y="0"/>
                  <a:pt x="6391928" y="1043309"/>
                  <a:pt x="6391928" y="2330293"/>
                </a:cubicBezTo>
                <a:cubicBezTo>
                  <a:pt x="6391928" y="3617285"/>
                  <a:pt x="5348874" y="4660591"/>
                  <a:pt x="4062199" y="4660591"/>
                </a:cubicBezTo>
                <a:lnTo>
                  <a:pt x="3993320" y="4660591"/>
                </a:lnTo>
                <a:lnTo>
                  <a:pt x="3233415" y="4660591"/>
                </a:lnTo>
                <a:lnTo>
                  <a:pt x="2398607" y="4660591"/>
                </a:lnTo>
                <a:lnTo>
                  <a:pt x="2329728" y="4660591"/>
                </a:lnTo>
                <a:cubicBezTo>
                  <a:pt x="1043053" y="4660591"/>
                  <a:pt x="0" y="3617281"/>
                  <a:pt x="0" y="2330297"/>
                </a:cubicBezTo>
                <a:cubicBezTo>
                  <a:pt x="0" y="1043306"/>
                  <a:pt x="1043053" y="0"/>
                  <a:pt x="2329728" y="0"/>
                </a:cubicBezTo>
                <a:close/>
              </a:path>
            </a:pathLst>
          </a:custGeom>
          <a:noFill/>
          <a:ln w="12700">
            <a:solidFill>
              <a:schemeClr val="accent4"/>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46433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8">
            <a:extLst>
              <a:ext uri="{FF2B5EF4-FFF2-40B4-BE49-F238E27FC236}">
                <a16:creationId xmlns:a16="http://schemas.microsoft.com/office/drawing/2014/main" id="{059AD101-BC08-433A-AD99-409B66C2D2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10">
            <a:extLst>
              <a:ext uri="{FF2B5EF4-FFF2-40B4-BE49-F238E27FC236}">
                <a16:creationId xmlns:a16="http://schemas.microsoft.com/office/drawing/2014/main" id="{3E788242-4E16-4277-AC99-8601B722B5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12AC7C0-B1F7-5E20-E544-4C49830FF51E}"/>
              </a:ext>
            </a:extLst>
          </p:cNvPr>
          <p:cNvSpPr>
            <a:spLocks noGrp="1"/>
          </p:cNvSpPr>
          <p:nvPr>
            <p:ph type="title"/>
          </p:nvPr>
        </p:nvSpPr>
        <p:spPr>
          <a:xfrm>
            <a:off x="838200" y="727323"/>
            <a:ext cx="3798436" cy="1914277"/>
          </a:xfrm>
        </p:spPr>
        <p:txBody>
          <a:bodyPr anchor="b">
            <a:normAutofit/>
          </a:bodyPr>
          <a:lstStyle/>
          <a:p>
            <a:r>
              <a:rPr lang="en-US"/>
              <a:t>Methods of CO2 Storage:</a:t>
            </a: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5CB55CE-0221-F79F-D3C9-F1BD8959F415}"/>
                  </a:ext>
                </a:extLst>
              </p:cNvPr>
              <p:cNvSpPr>
                <a:spLocks noGrp="1"/>
              </p:cNvSpPr>
              <p:nvPr>
                <p:ph idx="1"/>
              </p:nvPr>
            </p:nvSpPr>
            <p:spPr>
              <a:xfrm>
                <a:off x="838200" y="2788920"/>
                <a:ext cx="3798436" cy="3388042"/>
              </a:xfrm>
            </p:spPr>
            <p:txBody>
              <a:bodyPr>
                <a:normAutofit/>
              </a:bodyPr>
              <a:lstStyle/>
              <a:p>
                <a:pPr marL="0" indent="0">
                  <a:buNone/>
                </a:pPr>
                <a:r>
                  <a:rPr lang="en-US" sz="2000" b="1" dirty="0"/>
                  <a:t>1. Structural Trapping</a:t>
                </a:r>
                <a:r>
                  <a:rPr lang="en-US" sz="2000" dirty="0"/>
                  <a:t>:</a:t>
                </a:r>
              </a:p>
              <a:p>
                <a:pPr marL="0" indent="0">
                  <a:buNone/>
                </a:pPr>
                <a:r>
                  <a:rPr lang="en-US" sz="1800" dirty="0">
                    <a:effectLst/>
                    <a:latin typeface="Times New Roman" panose="02020603050405020304" pitchFamily="18" charset="0"/>
                    <a:ea typeface="Times New Roman" panose="02020603050405020304" pitchFamily="18" charset="0"/>
                  </a:rPr>
                  <a:t>traps the largest amount of </a:t>
                </a:r>
                <a14:m>
                  <m:oMath xmlns:m="http://schemas.openxmlformats.org/officeDocument/2006/math">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𝐶</m:t>
                    </m:r>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𝑂</m:t>
                        </m:r>
                      </m:e>
                      <m:sub>
                        <m:r>
                          <a:rPr lang="en-US" sz="1800" i="1">
                            <a:effectLst/>
                            <a:latin typeface="Cambria Math" panose="02040503050406030204" pitchFamily="18" charset="0"/>
                            <a:ea typeface="Times New Roman" panose="02020603050405020304" pitchFamily="18" charset="0"/>
                            <a:cs typeface="Times New Roman" panose="02020603050405020304" pitchFamily="18" charset="0"/>
                          </a:rPr>
                          <m:t>2</m:t>
                        </m:r>
                      </m:sub>
                    </m:sSub>
                  </m:oMath>
                </a14:m>
                <a:r>
                  <a:rPr lang="en-US" sz="1800" dirty="0">
                    <a:effectLst/>
                    <a:latin typeface="Times New Roman" panose="02020603050405020304" pitchFamily="18" charset="0"/>
                    <a:ea typeface="Times New Roman" panose="02020603050405020304" pitchFamily="18" charset="0"/>
                  </a:rPr>
                  <a:t> in rocks physically.</a:t>
                </a:r>
                <a:endParaRPr lang="en-US" dirty="0"/>
              </a:p>
            </p:txBody>
          </p:sp>
        </mc:Choice>
        <mc:Fallback xmlns="">
          <p:sp>
            <p:nvSpPr>
              <p:cNvPr id="3" name="Content Placeholder 2">
                <a:extLst>
                  <a:ext uri="{FF2B5EF4-FFF2-40B4-BE49-F238E27FC236}">
                    <a16:creationId xmlns:a16="http://schemas.microsoft.com/office/drawing/2014/main" id="{05CB55CE-0221-F79F-D3C9-F1BD8959F415}"/>
                  </a:ext>
                </a:extLst>
              </p:cNvPr>
              <p:cNvSpPr>
                <a:spLocks noGrp="1" noRot="1" noChangeAspect="1" noMove="1" noResize="1" noEditPoints="1" noAdjustHandles="1" noChangeArrowheads="1" noChangeShapeType="1" noTextEdit="1"/>
              </p:cNvSpPr>
              <p:nvPr>
                <p:ph idx="1"/>
              </p:nvPr>
            </p:nvSpPr>
            <p:spPr>
              <a:xfrm>
                <a:off x="838200" y="2788920"/>
                <a:ext cx="3798436" cy="3388042"/>
              </a:xfrm>
              <a:blipFill>
                <a:blip r:embed="rId2"/>
                <a:stretch>
                  <a:fillRect l="-1766" t="-721"/>
                </a:stretch>
              </a:blipFill>
            </p:spPr>
            <p:txBody>
              <a:bodyPr/>
              <a:lstStyle/>
              <a:p>
                <a:r>
                  <a:rPr lang="en-US">
                    <a:noFill/>
                  </a:rPr>
                  <a:t> </a:t>
                </a:r>
              </a:p>
            </p:txBody>
          </p:sp>
        </mc:Fallback>
      </mc:AlternateContent>
      <p:grpSp>
        <p:nvGrpSpPr>
          <p:cNvPr id="13" name="Group 12">
            <a:extLst>
              <a:ext uri="{FF2B5EF4-FFF2-40B4-BE49-F238E27FC236}">
                <a16:creationId xmlns:a16="http://schemas.microsoft.com/office/drawing/2014/main" id="{87CB8D36-9DE0-44D4-B67A-16D4F21213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167689" y="-6437"/>
            <a:ext cx="6399627" cy="6864437"/>
            <a:chOff x="5167689" y="-6437"/>
            <a:chExt cx="6399627" cy="6864437"/>
          </a:xfrm>
        </p:grpSpPr>
        <p:cxnSp>
          <p:nvCxnSpPr>
            <p:cNvPr id="14" name="Straight Connector 13">
              <a:extLst>
                <a:ext uri="{FF2B5EF4-FFF2-40B4-BE49-F238E27FC236}">
                  <a16:creationId xmlns:a16="http://schemas.microsoft.com/office/drawing/2014/main" id="{43B47A15-9292-4357-AA25-E187AC166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0"/>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266E215-42AC-4D6A-A37F-B0C2E2FB992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60990" y="-6437"/>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DC49225-8670-4B30-BEA8-3CDE3C6DD48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581337"/>
              <a:ext cx="639962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12D652B-23A7-429E-A3E1-62ABA17B8B4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6276734"/>
              <a:ext cx="639962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pic>
        <p:nvPicPr>
          <p:cNvPr id="4" name="Picture 3" descr="Diagram&#10;&#10;Description automatically generated">
            <a:extLst>
              <a:ext uri="{FF2B5EF4-FFF2-40B4-BE49-F238E27FC236}">
                <a16:creationId xmlns:a16="http://schemas.microsoft.com/office/drawing/2014/main" id="{32EC97CC-3BBC-AC40-E4BD-373F339ACA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6024769" y="914436"/>
            <a:ext cx="4726236" cy="5029200"/>
          </a:xfrm>
          <a:prstGeom prst="rect">
            <a:avLst/>
          </a:prstGeom>
          <a:noFill/>
        </p:spPr>
      </p:pic>
    </p:spTree>
    <p:extLst>
      <p:ext uri="{BB962C8B-B14F-4D97-AF65-F5344CB8AC3E}">
        <p14:creationId xmlns:p14="http://schemas.microsoft.com/office/powerpoint/2010/main" val="1152272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1" name="Rectangle 80">
            <a:extLst>
              <a:ext uri="{FF2B5EF4-FFF2-40B4-BE49-F238E27FC236}">
                <a16:creationId xmlns:a16="http://schemas.microsoft.com/office/drawing/2014/main" id="{CF10C978-51B5-420C-9A05-C8F194EAC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 y="-597"/>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Rectangle 82">
            <a:extLst>
              <a:ext uri="{FF2B5EF4-FFF2-40B4-BE49-F238E27FC236}">
                <a16:creationId xmlns:a16="http://schemas.microsoft.com/office/drawing/2014/main" id="{28D34D1C-4E49-4D32-96F1-E49CEBBF8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12AC7C0-B1F7-5E20-E544-4C49830FF51E}"/>
              </a:ext>
            </a:extLst>
          </p:cNvPr>
          <p:cNvSpPr>
            <a:spLocks noGrp="1"/>
          </p:cNvSpPr>
          <p:nvPr>
            <p:ph type="title"/>
          </p:nvPr>
        </p:nvSpPr>
        <p:spPr>
          <a:xfrm>
            <a:off x="838201" y="839517"/>
            <a:ext cx="5601762" cy="2453556"/>
          </a:xfrm>
        </p:spPr>
        <p:txBody>
          <a:bodyPr>
            <a:normAutofit/>
          </a:bodyPr>
          <a:lstStyle/>
          <a:p>
            <a:r>
              <a:rPr lang="en-US"/>
              <a:t>Methods of CO2 Storage:</a:t>
            </a: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5CB55CE-0221-F79F-D3C9-F1BD8959F415}"/>
                  </a:ext>
                </a:extLst>
              </p:cNvPr>
              <p:cNvSpPr>
                <a:spLocks noGrp="1"/>
              </p:cNvSpPr>
              <p:nvPr>
                <p:ph idx="1"/>
              </p:nvPr>
            </p:nvSpPr>
            <p:spPr>
              <a:xfrm>
                <a:off x="838201" y="3429000"/>
                <a:ext cx="5601762" cy="2601285"/>
              </a:xfrm>
            </p:spPr>
            <p:txBody>
              <a:bodyPr>
                <a:normAutofit/>
              </a:bodyPr>
              <a:lstStyle/>
              <a:p>
                <a:pPr marL="0" indent="0">
                  <a:buNone/>
                </a:pPr>
                <a:r>
                  <a:rPr lang="en-US" b="1" dirty="0"/>
                  <a:t>2. Residual trapping</a:t>
                </a:r>
                <a:r>
                  <a:rPr lang="en-US" dirty="0"/>
                  <a:t>:</a:t>
                </a:r>
              </a:p>
              <a:p>
                <a:pPr marL="0" indent="0">
                  <a:buNone/>
                </a:pPr>
                <a:r>
                  <a:rPr lang="en-US" dirty="0"/>
                  <a:t>traps </a:t>
                </a:r>
                <a14:m>
                  <m:oMath xmlns:m="http://schemas.openxmlformats.org/officeDocument/2006/math">
                    <m:r>
                      <a:rPr lang="en-US" i="1">
                        <a:latin typeface="Cambria Math" panose="02040503050406030204" pitchFamily="18" charset="0"/>
                      </a:rPr>
                      <m:t>𝐶</m:t>
                    </m:r>
                    <m:sSub>
                      <m:sSubPr>
                        <m:ctrlPr>
                          <a:rPr lang="en-US" i="1">
                            <a:latin typeface="Cambria Math" panose="02040503050406030204" pitchFamily="18" charset="0"/>
                          </a:rPr>
                        </m:ctrlPr>
                      </m:sSubPr>
                      <m:e>
                        <m:r>
                          <a:rPr lang="en-US" i="1">
                            <a:latin typeface="Cambria Math" panose="02040503050406030204" pitchFamily="18" charset="0"/>
                          </a:rPr>
                          <m:t>𝑂</m:t>
                        </m:r>
                      </m:e>
                      <m:sub>
                        <m:r>
                          <a:rPr lang="en-US" i="1">
                            <a:latin typeface="Cambria Math" panose="02040503050406030204" pitchFamily="18" charset="0"/>
                          </a:rPr>
                          <m:t>2</m:t>
                        </m:r>
                      </m:sub>
                    </m:sSub>
                  </m:oMath>
                </a14:m>
                <a:r>
                  <a:rPr lang="en-US" dirty="0"/>
                  <a:t> in the pores between rock grains.</a:t>
                </a:r>
              </a:p>
            </p:txBody>
          </p:sp>
        </mc:Choice>
        <mc:Fallback xmlns="">
          <p:sp>
            <p:nvSpPr>
              <p:cNvPr id="3" name="Content Placeholder 2">
                <a:extLst>
                  <a:ext uri="{FF2B5EF4-FFF2-40B4-BE49-F238E27FC236}">
                    <a16:creationId xmlns:a16="http://schemas.microsoft.com/office/drawing/2014/main" id="{05CB55CE-0221-F79F-D3C9-F1BD8959F415}"/>
                  </a:ext>
                </a:extLst>
              </p:cNvPr>
              <p:cNvSpPr>
                <a:spLocks noGrp="1" noRot="1" noChangeAspect="1" noMove="1" noResize="1" noEditPoints="1" noAdjustHandles="1" noChangeArrowheads="1" noChangeShapeType="1" noTextEdit="1"/>
              </p:cNvSpPr>
              <p:nvPr>
                <p:ph idx="1"/>
              </p:nvPr>
            </p:nvSpPr>
            <p:spPr>
              <a:xfrm>
                <a:off x="838201" y="3429000"/>
                <a:ext cx="5601762" cy="2601285"/>
              </a:xfrm>
              <a:blipFill>
                <a:blip r:embed="rId2"/>
                <a:stretch>
                  <a:fillRect l="-980" t="-939"/>
                </a:stretch>
              </a:blipFill>
            </p:spPr>
            <p:txBody>
              <a:bodyPr/>
              <a:lstStyle/>
              <a:p>
                <a:r>
                  <a:rPr lang="en-US">
                    <a:noFill/>
                  </a:rPr>
                  <a:t> </a:t>
                </a:r>
              </a:p>
            </p:txBody>
          </p:sp>
        </mc:Fallback>
      </mc:AlternateContent>
      <p:grpSp>
        <p:nvGrpSpPr>
          <p:cNvPr id="85" name="Group 84">
            <a:extLst>
              <a:ext uri="{FF2B5EF4-FFF2-40B4-BE49-F238E27FC236}">
                <a16:creationId xmlns:a16="http://schemas.microsoft.com/office/drawing/2014/main" id="{BFAB5782-274D-40D3-A323-0A72EE86D03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3816" y="-6437"/>
            <a:ext cx="4133500" cy="6864437"/>
            <a:chOff x="7433816" y="-6437"/>
            <a:chExt cx="4133500" cy="6864437"/>
          </a:xfrm>
        </p:grpSpPr>
        <p:cxnSp>
          <p:nvCxnSpPr>
            <p:cNvPr id="86" name="Straight Connector 85">
              <a:extLst>
                <a:ext uri="{FF2B5EF4-FFF2-40B4-BE49-F238E27FC236}">
                  <a16:creationId xmlns:a16="http://schemas.microsoft.com/office/drawing/2014/main" id="{670D393B-62DA-44D5-BD45-9EF5454AE1F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3816" y="0"/>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3D4E10B4-F16F-4939-8F66-E0897967662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60990" y="-6437"/>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8A0FA9DB-F79C-4562-AC27-7DEFAA5D28C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4228" y="581337"/>
              <a:ext cx="4133088"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9232463D-DB5B-4B04-981D-C052503E681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4228" y="6276734"/>
              <a:ext cx="4133088"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90" name="Freeform: Shape 89">
              <a:extLst>
                <a:ext uri="{FF2B5EF4-FFF2-40B4-BE49-F238E27FC236}">
                  <a16:creationId xmlns:a16="http://schemas.microsoft.com/office/drawing/2014/main" id="{AE3BE4D7-BA83-4B29-9522-7A6E52E63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7433816" y="1052459"/>
              <a:ext cx="4127174" cy="4643014"/>
            </a:xfrm>
            <a:custGeom>
              <a:avLst/>
              <a:gdLst>
                <a:gd name="connsiteX0" fmla="*/ 1939325 w 3878650"/>
                <a:gd name="connsiteY0" fmla="*/ 4363426 h 4363426"/>
                <a:gd name="connsiteX1" fmla="*/ 0 w 3878650"/>
                <a:gd name="connsiteY1" fmla="*/ 2424101 h 4363426"/>
                <a:gd name="connsiteX2" fmla="*/ 0 w 3878650"/>
                <a:gd name="connsiteY2" fmla="*/ 1734201 h 4363426"/>
                <a:gd name="connsiteX3" fmla="*/ 0 w 3878650"/>
                <a:gd name="connsiteY3" fmla="*/ 0 h 4363426"/>
                <a:gd name="connsiteX4" fmla="*/ 3878650 w 3878650"/>
                <a:gd name="connsiteY4" fmla="*/ 0 h 4363426"/>
                <a:gd name="connsiteX5" fmla="*/ 3878650 w 3878650"/>
                <a:gd name="connsiteY5" fmla="*/ 330044 h 4363426"/>
                <a:gd name="connsiteX6" fmla="*/ 3878650 w 3878650"/>
                <a:gd name="connsiteY6" fmla="*/ 2424101 h 4363426"/>
                <a:gd name="connsiteX7" fmla="*/ 1939325 w 3878650"/>
                <a:gd name="connsiteY7" fmla="*/ 4363426 h 4363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78650" h="4363426">
                  <a:moveTo>
                    <a:pt x="1939325" y="4363426"/>
                  </a:moveTo>
                  <a:cubicBezTo>
                    <a:pt x="868265" y="4363426"/>
                    <a:pt x="0" y="3495161"/>
                    <a:pt x="0" y="2424101"/>
                  </a:cubicBezTo>
                  <a:lnTo>
                    <a:pt x="0" y="1734201"/>
                  </a:lnTo>
                  <a:lnTo>
                    <a:pt x="0" y="0"/>
                  </a:lnTo>
                  <a:lnTo>
                    <a:pt x="3878650" y="0"/>
                  </a:lnTo>
                  <a:lnTo>
                    <a:pt x="3878650" y="330044"/>
                  </a:lnTo>
                  <a:lnTo>
                    <a:pt x="3878650" y="2424101"/>
                  </a:lnTo>
                  <a:cubicBezTo>
                    <a:pt x="3878650" y="3495161"/>
                    <a:pt x="3010385" y="4363426"/>
                    <a:pt x="1939325" y="4363426"/>
                  </a:cubicBezTo>
                  <a:close/>
                </a:path>
              </a:pathLst>
            </a:custGeom>
            <a:solidFill>
              <a:srgbClr val="FFFFFF"/>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pic>
        <p:nvPicPr>
          <p:cNvPr id="5" name="Picture 4" descr="Diagram&#10;&#10;Description automatically generated">
            <a:extLst>
              <a:ext uri="{FF2B5EF4-FFF2-40B4-BE49-F238E27FC236}">
                <a16:creationId xmlns:a16="http://schemas.microsoft.com/office/drawing/2014/main" id="{72D7B5AA-2BB1-C979-2824-7B2D7FDFE3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7819479" y="3062548"/>
            <a:ext cx="3355848" cy="1452836"/>
          </a:xfrm>
          <a:prstGeom prst="rect">
            <a:avLst/>
          </a:prstGeom>
          <a:noFill/>
        </p:spPr>
      </p:pic>
    </p:spTree>
    <p:extLst>
      <p:ext uri="{BB962C8B-B14F-4D97-AF65-F5344CB8AC3E}">
        <p14:creationId xmlns:p14="http://schemas.microsoft.com/office/powerpoint/2010/main" val="14530367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CF10C978-51B5-420C-9A05-C8F194EAC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 y="-597"/>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28D34D1C-4E49-4D32-96F1-E49CEBBF8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12AC7C0-B1F7-5E20-E544-4C49830FF51E}"/>
              </a:ext>
            </a:extLst>
          </p:cNvPr>
          <p:cNvSpPr>
            <a:spLocks noGrp="1"/>
          </p:cNvSpPr>
          <p:nvPr>
            <p:ph type="title"/>
          </p:nvPr>
        </p:nvSpPr>
        <p:spPr>
          <a:xfrm>
            <a:off x="838201" y="839517"/>
            <a:ext cx="5601762" cy="2453556"/>
          </a:xfrm>
        </p:spPr>
        <p:txBody>
          <a:bodyPr>
            <a:normAutofit/>
          </a:bodyPr>
          <a:lstStyle/>
          <a:p>
            <a:r>
              <a:rPr lang="en-US" dirty="0"/>
              <a:t>Methods of CO2 Storage: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5CB55CE-0221-F79F-D3C9-F1BD8959F415}"/>
                  </a:ext>
                </a:extLst>
              </p:cNvPr>
              <p:cNvSpPr>
                <a:spLocks noGrp="1"/>
              </p:cNvSpPr>
              <p:nvPr>
                <p:ph idx="1"/>
              </p:nvPr>
            </p:nvSpPr>
            <p:spPr>
              <a:xfrm>
                <a:off x="838201" y="3429000"/>
                <a:ext cx="5601762" cy="2601285"/>
              </a:xfrm>
            </p:spPr>
            <p:txBody>
              <a:bodyPr>
                <a:normAutofit/>
              </a:bodyPr>
              <a:lstStyle/>
              <a:p>
                <a:pPr marL="0" indent="0">
                  <a:buNone/>
                </a:pPr>
                <a:r>
                  <a:rPr lang="en-US" b="1" dirty="0"/>
                  <a:t>3. Solubility trapping</a:t>
                </a:r>
                <a:r>
                  <a:rPr lang="en-US" dirty="0"/>
                  <a:t>:</a:t>
                </a:r>
              </a:p>
              <a:p>
                <a:pPr marL="0" indent="0">
                  <a:buNone/>
                </a:pPr>
                <a:r>
                  <a:rPr lang="en-US" dirty="0"/>
                  <a:t>injected </a:t>
                </a:r>
                <a14:m>
                  <m:oMath xmlns:m="http://schemas.openxmlformats.org/officeDocument/2006/math">
                    <m:r>
                      <a:rPr lang="en-US" i="1" smtClean="0">
                        <a:latin typeface="Cambria Math" panose="02040503050406030204" pitchFamily="18" charset="0"/>
                      </a:rPr>
                      <m:t>𝐶</m:t>
                    </m:r>
                    <m:sSub>
                      <m:sSubPr>
                        <m:ctrlPr>
                          <a:rPr lang="en-US" i="1">
                            <a:latin typeface="Cambria Math" panose="02040503050406030204" pitchFamily="18" charset="0"/>
                          </a:rPr>
                        </m:ctrlPr>
                      </m:sSubPr>
                      <m:e>
                        <m:r>
                          <a:rPr lang="en-US" i="1">
                            <a:latin typeface="Cambria Math" panose="02040503050406030204" pitchFamily="18" charset="0"/>
                          </a:rPr>
                          <m:t>𝑂</m:t>
                        </m:r>
                      </m:e>
                      <m:sub>
                        <m:r>
                          <a:rPr lang="en-US" i="1">
                            <a:latin typeface="Cambria Math" panose="02040503050406030204" pitchFamily="18" charset="0"/>
                          </a:rPr>
                          <m:t>2</m:t>
                        </m:r>
                      </m:sub>
                    </m:sSub>
                  </m:oMath>
                </a14:m>
                <a:r>
                  <a:rPr lang="en-US" dirty="0"/>
                  <a:t> will be absorbed into the brine water between the pores within the rocks</a:t>
                </a:r>
              </a:p>
            </p:txBody>
          </p:sp>
        </mc:Choice>
        <mc:Fallback xmlns="">
          <p:sp>
            <p:nvSpPr>
              <p:cNvPr id="3" name="Content Placeholder 2">
                <a:extLst>
                  <a:ext uri="{FF2B5EF4-FFF2-40B4-BE49-F238E27FC236}">
                    <a16:creationId xmlns:a16="http://schemas.microsoft.com/office/drawing/2014/main" id="{05CB55CE-0221-F79F-D3C9-F1BD8959F415}"/>
                  </a:ext>
                </a:extLst>
              </p:cNvPr>
              <p:cNvSpPr>
                <a:spLocks noGrp="1" noRot="1" noChangeAspect="1" noMove="1" noResize="1" noEditPoints="1" noAdjustHandles="1" noChangeArrowheads="1" noChangeShapeType="1" noTextEdit="1"/>
              </p:cNvSpPr>
              <p:nvPr>
                <p:ph idx="1"/>
              </p:nvPr>
            </p:nvSpPr>
            <p:spPr>
              <a:xfrm>
                <a:off x="838201" y="3429000"/>
                <a:ext cx="5601762" cy="2601285"/>
              </a:xfrm>
              <a:blipFill>
                <a:blip r:embed="rId2"/>
                <a:stretch>
                  <a:fillRect l="-980" t="-939"/>
                </a:stretch>
              </a:blipFill>
            </p:spPr>
            <p:txBody>
              <a:bodyPr/>
              <a:lstStyle/>
              <a:p>
                <a:r>
                  <a:rPr lang="en-US">
                    <a:noFill/>
                  </a:rPr>
                  <a:t> </a:t>
                </a:r>
              </a:p>
            </p:txBody>
          </p:sp>
        </mc:Fallback>
      </mc:AlternateContent>
      <p:grpSp>
        <p:nvGrpSpPr>
          <p:cNvPr id="26" name="Group 25">
            <a:extLst>
              <a:ext uri="{FF2B5EF4-FFF2-40B4-BE49-F238E27FC236}">
                <a16:creationId xmlns:a16="http://schemas.microsoft.com/office/drawing/2014/main" id="{266014D1-F8E5-4AA3-B845-A41CEED90A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3816" y="-6437"/>
            <a:ext cx="4133500" cy="6864437"/>
            <a:chOff x="7433816" y="-6437"/>
            <a:chExt cx="4133500" cy="6864437"/>
          </a:xfrm>
        </p:grpSpPr>
        <p:cxnSp>
          <p:nvCxnSpPr>
            <p:cNvPr id="27" name="Straight Connector 26">
              <a:extLst>
                <a:ext uri="{FF2B5EF4-FFF2-40B4-BE49-F238E27FC236}">
                  <a16:creationId xmlns:a16="http://schemas.microsoft.com/office/drawing/2014/main" id="{89B59BF7-8346-4391-95A9-28410ED8B2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4228" y="3389697"/>
              <a:ext cx="4133088"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3BD398A-E985-40F7-B80E-071D5743F6D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4228" y="581337"/>
              <a:ext cx="4133088"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06B57B1-06A6-4968-8313-4FB31F6822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4228" y="6276734"/>
              <a:ext cx="4133088"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30" name="Freeform: Shape 29">
              <a:extLst>
                <a:ext uri="{FF2B5EF4-FFF2-40B4-BE49-F238E27FC236}">
                  <a16:creationId xmlns:a16="http://schemas.microsoft.com/office/drawing/2014/main" id="{E65A51B2-9978-4882-9219-B21DAC5154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7838439" y="579694"/>
              <a:ext cx="3312159" cy="5689511"/>
            </a:xfrm>
            <a:custGeom>
              <a:avLst/>
              <a:gdLst>
                <a:gd name="connsiteX0" fmla="*/ 1700213 w 3400426"/>
                <a:gd name="connsiteY0" fmla="*/ 5841130 h 5841130"/>
                <a:gd name="connsiteX1" fmla="*/ 0 w 3400426"/>
                <a:gd name="connsiteY1" fmla="*/ 4140917 h 5841130"/>
                <a:gd name="connsiteX2" fmla="*/ 0 w 3400426"/>
                <a:gd name="connsiteY2" fmla="*/ 3536080 h 5841130"/>
                <a:gd name="connsiteX3" fmla="*/ 0 w 3400426"/>
                <a:gd name="connsiteY3" fmla="*/ 3536080 h 5841130"/>
                <a:gd name="connsiteX4" fmla="*/ 0 w 3400426"/>
                <a:gd name="connsiteY4" fmla="*/ 1700213 h 5841130"/>
                <a:gd name="connsiteX5" fmla="*/ 1700213 w 3400426"/>
                <a:gd name="connsiteY5" fmla="*/ 0 h 5841130"/>
                <a:gd name="connsiteX6" fmla="*/ 3400426 w 3400426"/>
                <a:gd name="connsiteY6" fmla="*/ 1700213 h 5841130"/>
                <a:gd name="connsiteX7" fmla="*/ 3400426 w 3400426"/>
                <a:gd name="connsiteY7" fmla="*/ 2305050 h 5841130"/>
                <a:gd name="connsiteX8" fmla="*/ 3400426 w 3400426"/>
                <a:gd name="connsiteY8" fmla="*/ 2305050 h 5841130"/>
                <a:gd name="connsiteX9" fmla="*/ 3400426 w 3400426"/>
                <a:gd name="connsiteY9" fmla="*/ 4140917 h 5841130"/>
                <a:gd name="connsiteX10" fmla="*/ 1700213 w 3400426"/>
                <a:gd name="connsiteY10" fmla="*/ 5841130 h 5841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00426" h="5841130">
                  <a:moveTo>
                    <a:pt x="1700213" y="5841130"/>
                  </a:moveTo>
                  <a:cubicBezTo>
                    <a:pt x="761211" y="5841130"/>
                    <a:pt x="0" y="5079919"/>
                    <a:pt x="0" y="4140917"/>
                  </a:cubicBezTo>
                  <a:lnTo>
                    <a:pt x="0" y="3536080"/>
                  </a:lnTo>
                  <a:lnTo>
                    <a:pt x="0" y="3536080"/>
                  </a:lnTo>
                  <a:lnTo>
                    <a:pt x="0" y="1700213"/>
                  </a:lnTo>
                  <a:cubicBezTo>
                    <a:pt x="0" y="761211"/>
                    <a:pt x="761211" y="0"/>
                    <a:pt x="1700213" y="0"/>
                  </a:cubicBezTo>
                  <a:cubicBezTo>
                    <a:pt x="2639215" y="0"/>
                    <a:pt x="3400426" y="761211"/>
                    <a:pt x="3400426" y="1700213"/>
                  </a:cubicBezTo>
                  <a:lnTo>
                    <a:pt x="3400426" y="2305050"/>
                  </a:lnTo>
                  <a:lnTo>
                    <a:pt x="3400426" y="2305050"/>
                  </a:lnTo>
                  <a:lnTo>
                    <a:pt x="3400426" y="4140917"/>
                  </a:lnTo>
                  <a:cubicBezTo>
                    <a:pt x="3400426" y="5079919"/>
                    <a:pt x="2639215" y="5841130"/>
                    <a:pt x="1700213" y="5841130"/>
                  </a:cubicBezTo>
                  <a:close/>
                </a:path>
              </a:pathLst>
            </a:custGeom>
            <a:solidFill>
              <a:srgbClr val="FFFFFF"/>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31" name="Straight Connector 30">
              <a:extLst>
                <a:ext uri="{FF2B5EF4-FFF2-40B4-BE49-F238E27FC236}">
                  <a16:creationId xmlns:a16="http://schemas.microsoft.com/office/drawing/2014/main" id="{0EA2730B-68FD-47D4-8056-284E4CB828C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3816" y="0"/>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6D982D72-CC44-4388-A1E5-5383B27C861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60990" y="-6437"/>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pic>
        <p:nvPicPr>
          <p:cNvPr id="4" name="Picture 3" descr="A picture containing clipart&#10;&#10;Description automatically generated">
            <a:extLst>
              <a:ext uri="{FF2B5EF4-FFF2-40B4-BE49-F238E27FC236}">
                <a16:creationId xmlns:a16="http://schemas.microsoft.com/office/drawing/2014/main" id="{E7FFA5CF-01F9-7D3A-5460-1E3B3F5AEF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8142461" y="2232401"/>
            <a:ext cx="2909824" cy="2600815"/>
          </a:xfrm>
          <a:prstGeom prst="rect">
            <a:avLst/>
          </a:prstGeom>
          <a:noFill/>
        </p:spPr>
      </p:pic>
    </p:spTree>
    <p:extLst>
      <p:ext uri="{BB962C8B-B14F-4D97-AF65-F5344CB8AC3E}">
        <p14:creationId xmlns:p14="http://schemas.microsoft.com/office/powerpoint/2010/main" val="29603560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24">
            <a:extLst>
              <a:ext uri="{FF2B5EF4-FFF2-40B4-BE49-F238E27FC236}">
                <a16:creationId xmlns:a16="http://schemas.microsoft.com/office/drawing/2014/main" id="{CF10C978-51B5-420C-9A05-C8F194EAC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 y="-597"/>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26">
            <a:extLst>
              <a:ext uri="{FF2B5EF4-FFF2-40B4-BE49-F238E27FC236}">
                <a16:creationId xmlns:a16="http://schemas.microsoft.com/office/drawing/2014/main" id="{28D34D1C-4E49-4D32-96F1-E49CEBBF8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12AC7C0-B1F7-5E20-E544-4C49830FF51E}"/>
              </a:ext>
            </a:extLst>
          </p:cNvPr>
          <p:cNvSpPr>
            <a:spLocks noGrp="1"/>
          </p:cNvSpPr>
          <p:nvPr>
            <p:ph type="title"/>
          </p:nvPr>
        </p:nvSpPr>
        <p:spPr>
          <a:xfrm>
            <a:off x="838201" y="839517"/>
            <a:ext cx="5601762" cy="2453556"/>
          </a:xfrm>
        </p:spPr>
        <p:txBody>
          <a:bodyPr>
            <a:normAutofit/>
          </a:bodyPr>
          <a:lstStyle/>
          <a:p>
            <a:r>
              <a:rPr lang="en-US" dirty="0"/>
              <a:t>Methods of CO2 Storage: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5CB55CE-0221-F79F-D3C9-F1BD8959F415}"/>
                  </a:ext>
                </a:extLst>
              </p:cNvPr>
              <p:cNvSpPr>
                <a:spLocks noGrp="1"/>
              </p:cNvSpPr>
              <p:nvPr>
                <p:ph idx="1"/>
              </p:nvPr>
            </p:nvSpPr>
            <p:spPr>
              <a:xfrm>
                <a:off x="838201" y="3429000"/>
                <a:ext cx="5601762" cy="2601285"/>
              </a:xfrm>
            </p:spPr>
            <p:txBody>
              <a:bodyPr>
                <a:normAutofit/>
              </a:bodyPr>
              <a:lstStyle/>
              <a:p>
                <a:pPr marL="0" indent="0">
                  <a:buNone/>
                </a:pPr>
                <a:r>
                  <a:rPr lang="en-US" b="1" dirty="0"/>
                  <a:t>4. Mineral trapping</a:t>
                </a:r>
                <a:r>
                  <a:rPr lang="en-US" dirty="0"/>
                  <a:t>:</a:t>
                </a:r>
              </a:p>
              <a:p>
                <a:pPr marL="0" indent="0">
                  <a:buNone/>
                </a:pPr>
                <a:r>
                  <a:rPr lang="en-US" dirty="0"/>
                  <a:t>occurs when the </a:t>
                </a:r>
                <a14:m>
                  <m:oMath xmlns:m="http://schemas.openxmlformats.org/officeDocument/2006/math">
                    <m:r>
                      <a:rPr lang="en-US" i="1">
                        <a:latin typeface="Cambria Math" panose="02040503050406030204" pitchFamily="18" charset="0"/>
                      </a:rPr>
                      <m:t>𝐶</m:t>
                    </m:r>
                    <m:sSub>
                      <m:sSubPr>
                        <m:ctrlPr>
                          <a:rPr lang="en-US" i="1">
                            <a:latin typeface="Cambria Math" panose="02040503050406030204" pitchFamily="18" charset="0"/>
                          </a:rPr>
                        </m:ctrlPr>
                      </m:sSubPr>
                      <m:e>
                        <m:r>
                          <a:rPr lang="en-US" i="1">
                            <a:latin typeface="Cambria Math" panose="02040503050406030204" pitchFamily="18" charset="0"/>
                          </a:rPr>
                          <m:t>𝑂</m:t>
                        </m:r>
                      </m:e>
                      <m:sub>
                        <m:r>
                          <a:rPr lang="en-US" i="1">
                            <a:latin typeface="Cambria Math" panose="02040503050406030204" pitchFamily="18" charset="0"/>
                          </a:rPr>
                          <m:t>2</m:t>
                        </m:r>
                      </m:sub>
                    </m:sSub>
                  </m:oMath>
                </a14:m>
                <a:r>
                  <a:rPr lang="en-US" dirty="0"/>
                  <a:t> dissolved in the rocks’ brine water reacts with the minerals found in these rocks</a:t>
                </a:r>
              </a:p>
            </p:txBody>
          </p:sp>
        </mc:Choice>
        <mc:Fallback xmlns="">
          <p:sp>
            <p:nvSpPr>
              <p:cNvPr id="3" name="Content Placeholder 2">
                <a:extLst>
                  <a:ext uri="{FF2B5EF4-FFF2-40B4-BE49-F238E27FC236}">
                    <a16:creationId xmlns:a16="http://schemas.microsoft.com/office/drawing/2014/main" id="{05CB55CE-0221-F79F-D3C9-F1BD8959F415}"/>
                  </a:ext>
                </a:extLst>
              </p:cNvPr>
              <p:cNvSpPr>
                <a:spLocks noGrp="1" noRot="1" noChangeAspect="1" noMove="1" noResize="1" noEditPoints="1" noAdjustHandles="1" noChangeArrowheads="1" noChangeShapeType="1" noTextEdit="1"/>
              </p:cNvSpPr>
              <p:nvPr>
                <p:ph idx="1"/>
              </p:nvPr>
            </p:nvSpPr>
            <p:spPr>
              <a:xfrm>
                <a:off x="838201" y="3429000"/>
                <a:ext cx="5601762" cy="2601285"/>
              </a:xfrm>
              <a:blipFill>
                <a:blip r:embed="rId2"/>
                <a:stretch>
                  <a:fillRect l="-980" t="-939"/>
                </a:stretch>
              </a:blipFill>
            </p:spPr>
            <p:txBody>
              <a:bodyPr/>
              <a:lstStyle/>
              <a:p>
                <a:r>
                  <a:rPr lang="en-US">
                    <a:noFill/>
                  </a:rPr>
                  <a:t> </a:t>
                </a:r>
              </a:p>
            </p:txBody>
          </p:sp>
        </mc:Fallback>
      </mc:AlternateContent>
      <p:grpSp>
        <p:nvGrpSpPr>
          <p:cNvPr id="37" name="Group 28">
            <a:extLst>
              <a:ext uri="{FF2B5EF4-FFF2-40B4-BE49-F238E27FC236}">
                <a16:creationId xmlns:a16="http://schemas.microsoft.com/office/drawing/2014/main" id="{BFAB5782-274D-40D3-A323-0A72EE86D03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3816" y="-6437"/>
            <a:ext cx="4133500" cy="6864437"/>
            <a:chOff x="7433816" y="-6437"/>
            <a:chExt cx="4133500" cy="6864437"/>
          </a:xfrm>
        </p:grpSpPr>
        <p:cxnSp>
          <p:nvCxnSpPr>
            <p:cNvPr id="30" name="Straight Connector 29">
              <a:extLst>
                <a:ext uri="{FF2B5EF4-FFF2-40B4-BE49-F238E27FC236}">
                  <a16:creationId xmlns:a16="http://schemas.microsoft.com/office/drawing/2014/main" id="{670D393B-62DA-44D5-BD45-9EF5454AE1F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3816" y="0"/>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3D4E10B4-F16F-4939-8F66-E0897967662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60990" y="-6437"/>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A0FA9DB-F79C-4562-AC27-7DEFAA5D28C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4228" y="581337"/>
              <a:ext cx="4133088"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232463D-DB5B-4B04-981D-C052503E681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4228" y="6276734"/>
              <a:ext cx="4133088"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34" name="Freeform: Shape 33">
              <a:extLst>
                <a:ext uri="{FF2B5EF4-FFF2-40B4-BE49-F238E27FC236}">
                  <a16:creationId xmlns:a16="http://schemas.microsoft.com/office/drawing/2014/main" id="{AE3BE4D7-BA83-4B29-9522-7A6E52E63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7433816" y="1052459"/>
              <a:ext cx="4127174" cy="4643014"/>
            </a:xfrm>
            <a:custGeom>
              <a:avLst/>
              <a:gdLst>
                <a:gd name="connsiteX0" fmla="*/ 1939325 w 3878650"/>
                <a:gd name="connsiteY0" fmla="*/ 4363426 h 4363426"/>
                <a:gd name="connsiteX1" fmla="*/ 0 w 3878650"/>
                <a:gd name="connsiteY1" fmla="*/ 2424101 h 4363426"/>
                <a:gd name="connsiteX2" fmla="*/ 0 w 3878650"/>
                <a:gd name="connsiteY2" fmla="*/ 1734201 h 4363426"/>
                <a:gd name="connsiteX3" fmla="*/ 0 w 3878650"/>
                <a:gd name="connsiteY3" fmla="*/ 0 h 4363426"/>
                <a:gd name="connsiteX4" fmla="*/ 3878650 w 3878650"/>
                <a:gd name="connsiteY4" fmla="*/ 0 h 4363426"/>
                <a:gd name="connsiteX5" fmla="*/ 3878650 w 3878650"/>
                <a:gd name="connsiteY5" fmla="*/ 330044 h 4363426"/>
                <a:gd name="connsiteX6" fmla="*/ 3878650 w 3878650"/>
                <a:gd name="connsiteY6" fmla="*/ 2424101 h 4363426"/>
                <a:gd name="connsiteX7" fmla="*/ 1939325 w 3878650"/>
                <a:gd name="connsiteY7" fmla="*/ 4363426 h 4363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78650" h="4363426">
                  <a:moveTo>
                    <a:pt x="1939325" y="4363426"/>
                  </a:moveTo>
                  <a:cubicBezTo>
                    <a:pt x="868265" y="4363426"/>
                    <a:pt x="0" y="3495161"/>
                    <a:pt x="0" y="2424101"/>
                  </a:cubicBezTo>
                  <a:lnTo>
                    <a:pt x="0" y="1734201"/>
                  </a:lnTo>
                  <a:lnTo>
                    <a:pt x="0" y="0"/>
                  </a:lnTo>
                  <a:lnTo>
                    <a:pt x="3878650" y="0"/>
                  </a:lnTo>
                  <a:lnTo>
                    <a:pt x="3878650" y="330044"/>
                  </a:lnTo>
                  <a:lnTo>
                    <a:pt x="3878650" y="2424101"/>
                  </a:lnTo>
                  <a:cubicBezTo>
                    <a:pt x="3878650" y="3495161"/>
                    <a:pt x="3010385" y="4363426"/>
                    <a:pt x="1939325" y="4363426"/>
                  </a:cubicBezTo>
                  <a:close/>
                </a:path>
              </a:pathLst>
            </a:custGeom>
            <a:solidFill>
              <a:srgbClr val="FFFFFF"/>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pic>
        <p:nvPicPr>
          <p:cNvPr id="5" name="Picture 4" descr="Diagram&#10;&#10;Description automatically generated">
            <a:extLst>
              <a:ext uri="{FF2B5EF4-FFF2-40B4-BE49-F238E27FC236}">
                <a16:creationId xmlns:a16="http://schemas.microsoft.com/office/drawing/2014/main" id="{D5D17731-B127-A288-46C7-6B2E2A02C3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7819479" y="2344492"/>
            <a:ext cx="3355848" cy="2888947"/>
          </a:xfrm>
          <a:prstGeom prst="rect">
            <a:avLst/>
          </a:prstGeom>
          <a:noFill/>
        </p:spPr>
      </p:pic>
    </p:spTree>
    <p:extLst>
      <p:ext uri="{BB962C8B-B14F-4D97-AF65-F5344CB8AC3E}">
        <p14:creationId xmlns:p14="http://schemas.microsoft.com/office/powerpoint/2010/main" val="32290674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54" name="Rectangle 1030">
            <a:extLst>
              <a:ext uri="{FF2B5EF4-FFF2-40B4-BE49-F238E27FC236}">
                <a16:creationId xmlns:a16="http://schemas.microsoft.com/office/drawing/2014/main" id="{2293296F-4C3A-4530-98F5-F83646ACE9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55" name="Group 1032">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1"/>
            <a:ext cx="12192000" cy="6857996"/>
            <a:chOff x="572" y="-1"/>
            <a:chExt cx="12192000" cy="6857996"/>
          </a:xfrm>
        </p:grpSpPr>
        <p:cxnSp>
          <p:nvCxnSpPr>
            <p:cNvPr id="1034" name="Straight Connector 1033">
              <a:extLst>
                <a:ext uri="{FF2B5EF4-FFF2-40B4-BE49-F238E27FC236}">
                  <a16:creationId xmlns:a16="http://schemas.microsoft.com/office/drawing/2014/main" id="{D3DD55E4-EA4F-4874-8B5B-6E0EAF4BBF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35" name="Straight Connector 1034">
              <a:extLst>
                <a:ext uri="{FF2B5EF4-FFF2-40B4-BE49-F238E27FC236}">
                  <a16:creationId xmlns:a16="http://schemas.microsoft.com/office/drawing/2014/main" id="{32950BAF-7673-4138-AEA2-DE7D368CC3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36" name="Straight Connector 1035">
              <a:extLst>
                <a:ext uri="{FF2B5EF4-FFF2-40B4-BE49-F238E27FC236}">
                  <a16:creationId xmlns:a16="http://schemas.microsoft.com/office/drawing/2014/main" id="{6BE3E2B5-EA1C-415A-941A-843C7EA148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37" name="Straight Connector 1036">
              <a:extLst>
                <a:ext uri="{FF2B5EF4-FFF2-40B4-BE49-F238E27FC236}">
                  <a16:creationId xmlns:a16="http://schemas.microsoft.com/office/drawing/2014/main" id="{087FA3A6-E398-4576-B6B8-3328028D84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056" name="Graphic 33">
              <a:extLst>
                <a:ext uri="{FF2B5EF4-FFF2-40B4-BE49-F238E27FC236}">
                  <a16:creationId xmlns:a16="http://schemas.microsoft.com/office/drawing/2014/main" id="{EFB597D7-65E0-476A-B9EB-3AA6ED3388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sp>
          <p:nvSpPr>
            <p:cNvPr id="1057" name="Graphic 33">
              <a:extLst>
                <a:ext uri="{FF2B5EF4-FFF2-40B4-BE49-F238E27FC236}">
                  <a16:creationId xmlns:a16="http://schemas.microsoft.com/office/drawing/2014/main" id="{11AA060A-BE0E-4687-8F9E-0E2955D979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grpSp>
      <p:sp>
        <p:nvSpPr>
          <p:cNvPr id="1058" name="Rectangle 1040">
            <a:extLst>
              <a:ext uri="{FF2B5EF4-FFF2-40B4-BE49-F238E27FC236}">
                <a16:creationId xmlns:a16="http://schemas.microsoft.com/office/drawing/2014/main" id="{916F6374-2300-41FF-BA7E-22FADCD95D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9" name="Rectangle 1042">
            <a:extLst>
              <a:ext uri="{FF2B5EF4-FFF2-40B4-BE49-F238E27FC236}">
                <a16:creationId xmlns:a16="http://schemas.microsoft.com/office/drawing/2014/main" id="{90864D9E-0A0C-482E-86DE-9C4E729C38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38"/>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12CC029-ABCB-1399-E68F-A12F0B6435BA}"/>
              </a:ext>
            </a:extLst>
          </p:cNvPr>
          <p:cNvSpPr>
            <a:spLocks noGrp="1"/>
          </p:cNvSpPr>
          <p:nvPr>
            <p:ph type="title"/>
          </p:nvPr>
        </p:nvSpPr>
        <p:spPr>
          <a:xfrm>
            <a:off x="398186" y="137021"/>
            <a:ext cx="3910046" cy="1642661"/>
          </a:xfrm>
        </p:spPr>
        <p:txBody>
          <a:bodyPr vert="horz" lIns="91440" tIns="45720" rIns="91440" bIns="45720" rtlCol="0" anchor="b">
            <a:normAutofit fontScale="90000"/>
          </a:bodyPr>
          <a:lstStyle/>
          <a:p>
            <a:r>
              <a:rPr lang="en-US" sz="5200" dirty="0"/>
              <a:t>Sulfur Removal</a:t>
            </a:r>
          </a:p>
        </p:txBody>
      </p:sp>
      <p:sp>
        <p:nvSpPr>
          <p:cNvPr id="3" name="Content Placeholder 2">
            <a:extLst>
              <a:ext uri="{FF2B5EF4-FFF2-40B4-BE49-F238E27FC236}">
                <a16:creationId xmlns:a16="http://schemas.microsoft.com/office/drawing/2014/main" id="{5D205493-07CC-B852-51E5-48D08DFF2F32}"/>
              </a:ext>
            </a:extLst>
          </p:cNvPr>
          <p:cNvSpPr>
            <a:spLocks noGrp="1"/>
          </p:cNvSpPr>
          <p:nvPr>
            <p:ph idx="1"/>
          </p:nvPr>
        </p:nvSpPr>
        <p:spPr>
          <a:xfrm>
            <a:off x="5361842" y="672488"/>
            <a:ext cx="2808440" cy="2195833"/>
          </a:xfrm>
          <a:solidFill>
            <a:schemeClr val="bg1"/>
          </a:solidFill>
        </p:spPr>
        <p:txBody>
          <a:bodyPr vert="horz" lIns="91440" tIns="45720" rIns="91440" bIns="45720" rtlCol="0">
            <a:normAutofit/>
          </a:bodyPr>
          <a:lstStyle/>
          <a:p>
            <a:pPr marL="0" indent="0" algn="just">
              <a:buNone/>
            </a:pPr>
            <a:r>
              <a:rPr lang="en-US" sz="2000" dirty="0"/>
              <a:t>Combustion of Sulfur leads to the formation of </a:t>
            </a:r>
            <a:r>
              <a:rPr lang="en-US" sz="2000" b="1" dirty="0"/>
              <a:t>acid rain</a:t>
            </a:r>
            <a:r>
              <a:rPr lang="en-US" sz="2000" dirty="0"/>
              <a:t>.</a:t>
            </a:r>
          </a:p>
        </p:txBody>
      </p:sp>
      <p:grpSp>
        <p:nvGrpSpPr>
          <p:cNvPr id="1060" name="Group 1044">
            <a:extLst>
              <a:ext uri="{FF2B5EF4-FFF2-40B4-BE49-F238E27FC236}">
                <a16:creationId xmlns:a16="http://schemas.microsoft.com/office/drawing/2014/main" id="{DD66176B-A32F-46AE-B409-0752A3F282C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171535" y="-6437"/>
            <a:ext cx="6400800" cy="6864437"/>
            <a:chOff x="5171535" y="-6437"/>
            <a:chExt cx="6400800" cy="6864437"/>
          </a:xfrm>
        </p:grpSpPr>
        <p:cxnSp>
          <p:nvCxnSpPr>
            <p:cNvPr id="1046" name="Straight Connector 1045">
              <a:extLst>
                <a:ext uri="{FF2B5EF4-FFF2-40B4-BE49-F238E27FC236}">
                  <a16:creationId xmlns:a16="http://schemas.microsoft.com/office/drawing/2014/main" id="{658C3964-BF34-4211-835A-24B827B779B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71535" y="581337"/>
              <a:ext cx="64008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47" name="Straight Connector 1046">
              <a:extLst>
                <a:ext uri="{FF2B5EF4-FFF2-40B4-BE49-F238E27FC236}">
                  <a16:creationId xmlns:a16="http://schemas.microsoft.com/office/drawing/2014/main" id="{4C498194-83A5-4CCE-AA0B-12C3FE68EE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71535" y="6276734"/>
              <a:ext cx="64008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48" name="Straight Connector 1047">
              <a:extLst>
                <a:ext uri="{FF2B5EF4-FFF2-40B4-BE49-F238E27FC236}">
                  <a16:creationId xmlns:a16="http://schemas.microsoft.com/office/drawing/2014/main" id="{6B125AC6-B711-4F7C-B0D2-8369A8D6714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V="1">
              <a:off x="5171535" y="0"/>
              <a:ext cx="0"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49" name="Straight Connector 1048">
              <a:extLst>
                <a:ext uri="{FF2B5EF4-FFF2-40B4-BE49-F238E27FC236}">
                  <a16:creationId xmlns:a16="http://schemas.microsoft.com/office/drawing/2014/main" id="{7543B8FC-DC9A-4AC0-BF25-85AF5B4944E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60990" y="-6437"/>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50" name="Straight Connector 1049">
              <a:extLst>
                <a:ext uri="{FF2B5EF4-FFF2-40B4-BE49-F238E27FC236}">
                  <a16:creationId xmlns:a16="http://schemas.microsoft.com/office/drawing/2014/main" id="{96061C7A-8970-4408-BFCD-D49BCB151D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V="1">
              <a:off x="8371935" y="579694"/>
              <a:ext cx="0" cy="569704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pic>
        <p:nvPicPr>
          <p:cNvPr id="1026" name="Picture 2">
            <a:extLst>
              <a:ext uri="{FF2B5EF4-FFF2-40B4-BE49-F238E27FC236}">
                <a16:creationId xmlns:a16="http://schemas.microsoft.com/office/drawing/2014/main" id="{BBD82DF4-5AD0-4E9B-F352-8E052AF2ED0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373188" y="2120218"/>
            <a:ext cx="2808441" cy="295625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8F784E93-2313-4467-4438-7643D8AE09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8562242" y="2719904"/>
            <a:ext cx="2808441" cy="1418262"/>
          </a:xfrm>
          <a:prstGeom prst="rect">
            <a:avLst/>
          </a:prstGeom>
          <a:noFill/>
        </p:spPr>
      </p:pic>
      <p:sp>
        <p:nvSpPr>
          <p:cNvPr id="5" name="TextBox 4">
            <a:extLst>
              <a:ext uri="{FF2B5EF4-FFF2-40B4-BE49-F238E27FC236}">
                <a16:creationId xmlns:a16="http://schemas.microsoft.com/office/drawing/2014/main" id="{D71936E4-1E8A-990F-04A9-CBBECC4876B5}"/>
              </a:ext>
            </a:extLst>
          </p:cNvPr>
          <p:cNvSpPr txBox="1"/>
          <p:nvPr/>
        </p:nvSpPr>
        <p:spPr>
          <a:xfrm>
            <a:off x="336873" y="2223537"/>
            <a:ext cx="4032673" cy="1892121"/>
          </a:xfrm>
          <a:prstGeom prst="rect">
            <a:avLst/>
          </a:prstGeom>
          <a:noFill/>
        </p:spPr>
        <p:txBody>
          <a:bodyPr wrap="square" rtlCol="0">
            <a:spAutoFit/>
          </a:bodyPr>
          <a:lstStyle/>
          <a:p>
            <a:pPr marL="342900" indent="-342900" algn="just">
              <a:lnSpc>
                <a:spcPct val="110000"/>
              </a:lnSpc>
              <a:spcBef>
                <a:spcPts val="1000"/>
              </a:spcBef>
              <a:buFont typeface="Arial" panose="020B0604020202020204" pitchFamily="34" charset="0"/>
              <a:buChar char="•"/>
            </a:pPr>
            <a:r>
              <a:rPr lang="en-US" sz="2000" dirty="0">
                <a:solidFill>
                  <a:schemeClr val="tx2">
                    <a:lumMod val="60000"/>
                    <a:lumOff val="40000"/>
                  </a:schemeClr>
                </a:solidFill>
              </a:rPr>
              <a:t>Chemical, physical and biological methods.</a:t>
            </a:r>
          </a:p>
          <a:p>
            <a:pPr marL="342900" indent="-342900" algn="just">
              <a:lnSpc>
                <a:spcPct val="110000"/>
              </a:lnSpc>
              <a:spcBef>
                <a:spcPts val="1000"/>
              </a:spcBef>
              <a:buFont typeface="Arial" panose="020B0604020202020204" pitchFamily="34" charset="0"/>
              <a:buChar char="•"/>
            </a:pPr>
            <a:r>
              <a:rPr lang="en-US" sz="2000" b="1" dirty="0">
                <a:solidFill>
                  <a:schemeClr val="tx2">
                    <a:lumMod val="60000"/>
                    <a:lumOff val="40000"/>
                  </a:schemeClr>
                </a:solidFill>
              </a:rPr>
              <a:t>Powderizing</a:t>
            </a:r>
            <a:r>
              <a:rPr lang="en-US" sz="2000" dirty="0">
                <a:solidFill>
                  <a:schemeClr val="tx2">
                    <a:lumMod val="60000"/>
                    <a:lumOff val="40000"/>
                  </a:schemeClr>
                </a:solidFill>
              </a:rPr>
              <a:t> coal and running water through it, resulting in </a:t>
            </a:r>
            <a:r>
              <a:rPr lang="en-US" sz="2000" b="1" dirty="0">
                <a:solidFill>
                  <a:schemeClr val="tx2">
                    <a:lumMod val="60000"/>
                    <a:lumOff val="40000"/>
                  </a:schemeClr>
                </a:solidFill>
              </a:rPr>
              <a:t>sulfuric water</a:t>
            </a:r>
            <a:r>
              <a:rPr lang="en-US" sz="2000" dirty="0">
                <a:solidFill>
                  <a:schemeClr val="tx2">
                    <a:lumMod val="60000"/>
                    <a:lumOff val="40000"/>
                  </a:schemeClr>
                </a:solidFill>
              </a:rPr>
              <a:t>.</a:t>
            </a:r>
          </a:p>
        </p:txBody>
      </p:sp>
    </p:spTree>
    <p:extLst>
      <p:ext uri="{BB962C8B-B14F-4D97-AF65-F5344CB8AC3E}">
        <p14:creationId xmlns:p14="http://schemas.microsoft.com/office/powerpoint/2010/main" val="2059513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06" name="Rectangle 2105">
            <a:extLst>
              <a:ext uri="{FF2B5EF4-FFF2-40B4-BE49-F238E27FC236}">
                <a16:creationId xmlns:a16="http://schemas.microsoft.com/office/drawing/2014/main" id="{2293296F-4C3A-4530-98F5-F83646ACE9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08" name="Group 2107">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1"/>
            <a:ext cx="12192000" cy="6857996"/>
            <a:chOff x="572" y="-1"/>
            <a:chExt cx="12192000" cy="6857996"/>
          </a:xfrm>
        </p:grpSpPr>
        <p:cxnSp>
          <p:nvCxnSpPr>
            <p:cNvPr id="2109" name="Straight Connector 2108">
              <a:extLst>
                <a:ext uri="{FF2B5EF4-FFF2-40B4-BE49-F238E27FC236}">
                  <a16:creationId xmlns:a16="http://schemas.microsoft.com/office/drawing/2014/main" id="{D3DD55E4-EA4F-4874-8B5B-6E0EAF4BBF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110" name="Straight Connector 2109">
              <a:extLst>
                <a:ext uri="{FF2B5EF4-FFF2-40B4-BE49-F238E27FC236}">
                  <a16:creationId xmlns:a16="http://schemas.microsoft.com/office/drawing/2014/main" id="{32950BAF-7673-4138-AEA2-DE7D368CC3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111" name="Straight Connector 2110">
              <a:extLst>
                <a:ext uri="{FF2B5EF4-FFF2-40B4-BE49-F238E27FC236}">
                  <a16:creationId xmlns:a16="http://schemas.microsoft.com/office/drawing/2014/main" id="{6BE3E2B5-EA1C-415A-941A-843C7EA148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112" name="Straight Connector 2111">
              <a:extLst>
                <a:ext uri="{FF2B5EF4-FFF2-40B4-BE49-F238E27FC236}">
                  <a16:creationId xmlns:a16="http://schemas.microsoft.com/office/drawing/2014/main" id="{087FA3A6-E398-4576-B6B8-3328028D84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113" name="Graphic 33">
              <a:extLst>
                <a:ext uri="{FF2B5EF4-FFF2-40B4-BE49-F238E27FC236}">
                  <a16:creationId xmlns:a16="http://schemas.microsoft.com/office/drawing/2014/main" id="{EFB597D7-65E0-476A-B9EB-3AA6ED3388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sp>
          <p:nvSpPr>
            <p:cNvPr id="2114" name="Graphic 33">
              <a:extLst>
                <a:ext uri="{FF2B5EF4-FFF2-40B4-BE49-F238E27FC236}">
                  <a16:creationId xmlns:a16="http://schemas.microsoft.com/office/drawing/2014/main" id="{11AA060A-BE0E-4687-8F9E-0E2955D979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grpSp>
      <p:sp useBgFill="1">
        <p:nvSpPr>
          <p:cNvPr id="2116" name="Rectangle 2115">
            <a:extLst>
              <a:ext uri="{FF2B5EF4-FFF2-40B4-BE49-F238E27FC236}">
                <a16:creationId xmlns:a16="http://schemas.microsoft.com/office/drawing/2014/main" id="{E2748806-3AF5-4078-830A-C1F26BF1B2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pic>
        <p:nvPicPr>
          <p:cNvPr id="2052" name="Picture 4" descr="Systemic change from coal to renewable energy requires legislation and  regulation - REGlobal -">
            <a:extLst>
              <a:ext uri="{FF2B5EF4-FFF2-40B4-BE49-F238E27FC236}">
                <a16:creationId xmlns:a16="http://schemas.microsoft.com/office/drawing/2014/main" id="{1D1514CA-6C8A-91AF-A395-EBE3A8A27165}"/>
              </a:ext>
            </a:extLst>
          </p:cNvPr>
          <p:cNvPicPr>
            <a:picLocks noChangeAspect="1" noChangeArrowheads="1"/>
          </p:cNvPicPr>
          <p:nvPr/>
        </p:nvPicPr>
        <p:blipFill rotWithShape="1">
          <a:blip r:embed="rId2">
            <a:alphaModFix/>
            <a:extLst>
              <a:ext uri="{28A0092B-C50C-407E-A947-70E740481C1C}">
                <a14:useLocalDpi xmlns:a14="http://schemas.microsoft.com/office/drawing/2010/main" val="0"/>
              </a:ext>
            </a:extLst>
          </a:blip>
          <a:srcRect l="8457" r="2677"/>
          <a:stretch/>
        </p:blipFill>
        <p:spPr bwMode="auto">
          <a:xfrm>
            <a:off x="1524" y="10"/>
            <a:ext cx="12188952" cy="6857990"/>
          </a:xfrm>
          <a:prstGeom prst="rect">
            <a:avLst/>
          </a:prstGeom>
          <a:noFill/>
          <a:extLst>
            <a:ext uri="{909E8E84-426E-40DD-AFC4-6F175D3DCCD1}">
              <a14:hiddenFill xmlns:a14="http://schemas.microsoft.com/office/drawing/2010/main">
                <a:solidFill>
                  <a:srgbClr val="FFFFFF"/>
                </a:solidFill>
              </a14:hiddenFill>
            </a:ext>
          </a:extLst>
        </p:spPr>
      </p:pic>
      <p:sp>
        <p:nvSpPr>
          <p:cNvPr id="2118" name="Rectangle 2117">
            <a:extLst>
              <a:ext uri="{FF2B5EF4-FFF2-40B4-BE49-F238E27FC236}">
                <a16:creationId xmlns:a16="http://schemas.microsoft.com/office/drawing/2014/main" id="{34FBEBF3-C941-4CB0-8AC2-3B50E1371B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3AC9C4-71BD-4D62-8317-2F397D074717}"/>
              </a:ext>
            </a:extLst>
          </p:cNvPr>
          <p:cNvSpPr>
            <a:spLocks noGrp="1"/>
          </p:cNvSpPr>
          <p:nvPr>
            <p:ph type="title"/>
          </p:nvPr>
        </p:nvSpPr>
        <p:spPr>
          <a:xfrm>
            <a:off x="838200" y="565846"/>
            <a:ext cx="4826498" cy="3610622"/>
          </a:xfrm>
        </p:spPr>
        <p:txBody>
          <a:bodyPr vert="horz" lIns="91440" tIns="45720" rIns="91440" bIns="45720" rtlCol="0" anchor="b">
            <a:normAutofit/>
          </a:bodyPr>
          <a:lstStyle/>
          <a:p>
            <a:r>
              <a:rPr lang="en-US" sz="5200">
                <a:solidFill>
                  <a:srgbClr val="FFFFFF"/>
                </a:solidFill>
              </a:rPr>
              <a:t>Coal vs Renewable Energy</a:t>
            </a:r>
          </a:p>
        </p:txBody>
      </p:sp>
      <p:sp>
        <p:nvSpPr>
          <p:cNvPr id="4" name="Content Placeholder 3">
            <a:extLst>
              <a:ext uri="{FF2B5EF4-FFF2-40B4-BE49-F238E27FC236}">
                <a16:creationId xmlns:a16="http://schemas.microsoft.com/office/drawing/2014/main" id="{9A1280D2-EEAD-6CD6-4221-4C38E01198B7}"/>
              </a:ext>
            </a:extLst>
          </p:cNvPr>
          <p:cNvSpPr>
            <a:spLocks noGrp="1"/>
          </p:cNvSpPr>
          <p:nvPr>
            <p:ph idx="1"/>
          </p:nvPr>
        </p:nvSpPr>
        <p:spPr>
          <a:xfrm>
            <a:off x="838200" y="4456143"/>
            <a:ext cx="4826498" cy="1327421"/>
          </a:xfrm>
        </p:spPr>
        <p:txBody>
          <a:bodyPr vert="horz" lIns="91440" tIns="45720" rIns="91440" bIns="45720" rtlCol="0" anchor="t">
            <a:normAutofit/>
          </a:bodyPr>
          <a:lstStyle/>
          <a:p>
            <a:pPr marL="0" indent="0">
              <a:buNone/>
            </a:pPr>
            <a:r>
              <a:rPr lang="en-US" sz="2000" b="1" dirty="0">
                <a:solidFill>
                  <a:srgbClr val="FFFFFF"/>
                </a:solidFill>
              </a:rPr>
              <a:t>Which type of energy production should we use?</a:t>
            </a:r>
          </a:p>
        </p:txBody>
      </p:sp>
    </p:spTree>
    <p:extLst>
      <p:ext uri="{BB962C8B-B14F-4D97-AF65-F5344CB8AC3E}">
        <p14:creationId xmlns:p14="http://schemas.microsoft.com/office/powerpoint/2010/main" val="3634918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8">
            <a:extLst>
              <a:ext uri="{FF2B5EF4-FFF2-40B4-BE49-F238E27FC236}">
                <a16:creationId xmlns:a16="http://schemas.microsoft.com/office/drawing/2014/main" id="{059AD101-BC08-433A-AD99-409B66C2D2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0">
            <a:extLst>
              <a:ext uri="{FF2B5EF4-FFF2-40B4-BE49-F238E27FC236}">
                <a16:creationId xmlns:a16="http://schemas.microsoft.com/office/drawing/2014/main" id="{3E788242-4E16-4277-AC99-8601B722B5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01BE54E-D26D-5683-E8CA-C1016695341B}"/>
              </a:ext>
            </a:extLst>
          </p:cNvPr>
          <p:cNvSpPr>
            <a:spLocks noGrp="1"/>
          </p:cNvSpPr>
          <p:nvPr>
            <p:ph type="title"/>
          </p:nvPr>
        </p:nvSpPr>
        <p:spPr>
          <a:xfrm>
            <a:off x="838200" y="727323"/>
            <a:ext cx="3798436" cy="1914277"/>
          </a:xfrm>
        </p:spPr>
        <p:txBody>
          <a:bodyPr anchor="b">
            <a:normAutofit/>
          </a:bodyPr>
          <a:lstStyle/>
          <a:p>
            <a:r>
              <a:rPr lang="en-US" dirty="0"/>
              <a:t>History of Coal:</a:t>
            </a:r>
          </a:p>
        </p:txBody>
      </p:sp>
      <p:sp>
        <p:nvSpPr>
          <p:cNvPr id="3" name="Content Placeholder 2">
            <a:extLst>
              <a:ext uri="{FF2B5EF4-FFF2-40B4-BE49-F238E27FC236}">
                <a16:creationId xmlns:a16="http://schemas.microsoft.com/office/drawing/2014/main" id="{5676823C-11DE-D05D-D778-CBB3722EF4FA}"/>
              </a:ext>
            </a:extLst>
          </p:cNvPr>
          <p:cNvSpPr>
            <a:spLocks noGrp="1"/>
          </p:cNvSpPr>
          <p:nvPr>
            <p:ph idx="1"/>
          </p:nvPr>
        </p:nvSpPr>
        <p:spPr>
          <a:xfrm>
            <a:off x="838200" y="2788920"/>
            <a:ext cx="3798436" cy="3388042"/>
          </a:xfrm>
        </p:spPr>
        <p:txBody>
          <a:bodyPr>
            <a:normAutofit/>
          </a:bodyPr>
          <a:lstStyle/>
          <a:p>
            <a:r>
              <a:rPr lang="en-US" dirty="0"/>
              <a:t>Coal has been used as a fuel but wasn’t fully utilized until the start of the industrial revolution at the start of 19</a:t>
            </a:r>
            <a:r>
              <a:rPr lang="en-US" baseline="30000" dirty="0"/>
              <a:t>th</a:t>
            </a:r>
            <a:r>
              <a:rPr lang="en-US" dirty="0"/>
              <a:t> century due to the invention of the steam engine.</a:t>
            </a:r>
          </a:p>
        </p:txBody>
      </p:sp>
      <p:grpSp>
        <p:nvGrpSpPr>
          <p:cNvPr id="23" name="Group 12">
            <a:extLst>
              <a:ext uri="{FF2B5EF4-FFF2-40B4-BE49-F238E27FC236}">
                <a16:creationId xmlns:a16="http://schemas.microsoft.com/office/drawing/2014/main" id="{87CB8D36-9DE0-44D4-B67A-16D4F21213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167689" y="-6437"/>
            <a:ext cx="6399627" cy="6864437"/>
            <a:chOff x="5167689" y="-6437"/>
            <a:chExt cx="6399627" cy="6864437"/>
          </a:xfrm>
        </p:grpSpPr>
        <p:cxnSp>
          <p:nvCxnSpPr>
            <p:cNvPr id="14" name="Straight Connector 13">
              <a:extLst>
                <a:ext uri="{FF2B5EF4-FFF2-40B4-BE49-F238E27FC236}">
                  <a16:creationId xmlns:a16="http://schemas.microsoft.com/office/drawing/2014/main" id="{43B47A15-9292-4357-AA25-E187AC166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0"/>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266E215-42AC-4D6A-A37F-B0C2E2FB992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60990" y="-6437"/>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DC49225-8670-4B30-BEA8-3CDE3C6DD48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581337"/>
              <a:ext cx="639962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12D652B-23A7-429E-A3E1-62ABA17B8B4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6276734"/>
              <a:ext cx="639962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pic>
        <p:nvPicPr>
          <p:cNvPr id="4" name="Picture 3" descr="Chart, line chart&#10;&#10;Description automatically generated">
            <a:extLst>
              <a:ext uri="{FF2B5EF4-FFF2-40B4-BE49-F238E27FC236}">
                <a16:creationId xmlns:a16="http://schemas.microsoft.com/office/drawing/2014/main" id="{81E03A89-EDFB-2FFC-741B-16C36991C49D}"/>
              </a:ext>
            </a:extLst>
          </p:cNvPr>
          <p:cNvPicPr>
            <a:picLocks noChangeAspect="1"/>
          </p:cNvPicPr>
          <p:nvPr/>
        </p:nvPicPr>
        <p:blipFill>
          <a:blip r:embed="rId2"/>
          <a:stretch>
            <a:fillRect/>
          </a:stretch>
        </p:blipFill>
        <p:spPr>
          <a:xfrm>
            <a:off x="5264288" y="1544322"/>
            <a:ext cx="6170088" cy="3413755"/>
          </a:xfrm>
          <a:prstGeom prst="rect">
            <a:avLst/>
          </a:prstGeom>
        </p:spPr>
      </p:pic>
    </p:spTree>
    <p:extLst>
      <p:ext uri="{BB962C8B-B14F-4D97-AF65-F5344CB8AC3E}">
        <p14:creationId xmlns:p14="http://schemas.microsoft.com/office/powerpoint/2010/main" val="4045598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10">
            <a:extLst>
              <a:ext uri="{FF2B5EF4-FFF2-40B4-BE49-F238E27FC236}">
                <a16:creationId xmlns:a16="http://schemas.microsoft.com/office/drawing/2014/main" id="{B62E0F97-3B68-4A9A-81FD-184E8051D2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2">
            <a:extLst>
              <a:ext uri="{FF2B5EF4-FFF2-40B4-BE49-F238E27FC236}">
                <a16:creationId xmlns:a16="http://schemas.microsoft.com/office/drawing/2014/main" id="{1A9C0995-256A-4F90-97D6-FB8958A5D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6F2D6E0-950D-6DAF-7A92-7213D90D6DEA}"/>
              </a:ext>
            </a:extLst>
          </p:cNvPr>
          <p:cNvSpPr>
            <a:spLocks noGrp="1"/>
          </p:cNvSpPr>
          <p:nvPr>
            <p:ph type="title"/>
          </p:nvPr>
        </p:nvSpPr>
        <p:spPr>
          <a:xfrm>
            <a:off x="838201" y="581336"/>
            <a:ext cx="4076910" cy="5695389"/>
          </a:xfrm>
        </p:spPr>
        <p:txBody>
          <a:bodyPr anchor="ctr">
            <a:normAutofit/>
          </a:bodyPr>
          <a:lstStyle/>
          <a:p>
            <a:r>
              <a:rPr lang="en-US" sz="5200"/>
              <a:t>Financing needed to turn from coal to other energy sources</a:t>
            </a:r>
          </a:p>
        </p:txBody>
      </p:sp>
      <p:grpSp>
        <p:nvGrpSpPr>
          <p:cNvPr id="10" name="Group 14">
            <a:extLst>
              <a:ext uri="{FF2B5EF4-FFF2-40B4-BE49-F238E27FC236}">
                <a16:creationId xmlns:a16="http://schemas.microsoft.com/office/drawing/2014/main" id="{2C500373-6BCD-49C7-86D2-7DC695C43C8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171535" y="-6437"/>
            <a:ext cx="6400800" cy="6864437"/>
            <a:chOff x="5171535" y="-6437"/>
            <a:chExt cx="6400800" cy="6864437"/>
          </a:xfrm>
        </p:grpSpPr>
        <p:cxnSp>
          <p:nvCxnSpPr>
            <p:cNvPr id="12" name="Straight Connector 15">
              <a:extLst>
                <a:ext uri="{FF2B5EF4-FFF2-40B4-BE49-F238E27FC236}">
                  <a16:creationId xmlns:a16="http://schemas.microsoft.com/office/drawing/2014/main" id="{4C05CF5C-D74E-48AF-AAE5-61AEFB2C77B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71535" y="567246"/>
              <a:ext cx="64008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4" name="Straight Connector 16">
              <a:extLst>
                <a:ext uri="{FF2B5EF4-FFF2-40B4-BE49-F238E27FC236}">
                  <a16:creationId xmlns:a16="http://schemas.microsoft.com/office/drawing/2014/main" id="{15A6A4E3-DB84-4A86-933F-10273F0AEE0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71535" y="6262643"/>
              <a:ext cx="64008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0" name="Straight Connector 17">
              <a:extLst>
                <a:ext uri="{FF2B5EF4-FFF2-40B4-BE49-F238E27FC236}">
                  <a16:creationId xmlns:a16="http://schemas.microsoft.com/office/drawing/2014/main" id="{D3928F34-C1F4-426C-A393-E2052F48D4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71535" y="0"/>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90DE79-7D3C-40C4-926C-026AE2773C2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60990" y="-6437"/>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graphicFrame>
        <p:nvGraphicFramePr>
          <p:cNvPr id="21" name="Content Placeholder 4">
            <a:extLst>
              <a:ext uri="{FF2B5EF4-FFF2-40B4-BE49-F238E27FC236}">
                <a16:creationId xmlns:a16="http://schemas.microsoft.com/office/drawing/2014/main" id="{E4C517EA-8654-DBC7-7F33-169368C3F2D9}"/>
              </a:ext>
            </a:extLst>
          </p:cNvPr>
          <p:cNvGraphicFramePr>
            <a:graphicFrameLocks noGrp="1"/>
          </p:cNvGraphicFramePr>
          <p:nvPr>
            <p:ph idx="1"/>
            <p:extLst>
              <p:ext uri="{D42A27DB-BD31-4B8C-83A1-F6EECF244321}">
                <p14:modId xmlns:p14="http://schemas.microsoft.com/office/powerpoint/2010/main" val="2601306711"/>
              </p:ext>
            </p:extLst>
          </p:nvPr>
        </p:nvGraphicFramePr>
        <p:xfrm>
          <a:off x="5461176" y="788282"/>
          <a:ext cx="5826934" cy="52971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8" name="Picture 57">
            <a:extLst>
              <a:ext uri="{FF2B5EF4-FFF2-40B4-BE49-F238E27FC236}">
                <a16:creationId xmlns:a16="http://schemas.microsoft.com/office/drawing/2014/main" id="{D7DDF166-7545-F19A-4B75-85328433AA2E}"/>
              </a:ext>
            </a:extLst>
          </p:cNvPr>
          <p:cNvPicPr>
            <a:picLocks noChangeAspect="1"/>
          </p:cNvPicPr>
          <p:nvPr/>
        </p:nvPicPr>
        <p:blipFill>
          <a:blip r:embed="rId7"/>
          <a:stretch>
            <a:fillRect/>
          </a:stretch>
        </p:blipFill>
        <p:spPr>
          <a:xfrm>
            <a:off x="5433742" y="908918"/>
            <a:ext cx="3731075" cy="451143"/>
          </a:xfrm>
          <a:prstGeom prst="rect">
            <a:avLst/>
          </a:prstGeom>
        </p:spPr>
      </p:pic>
      <p:sp>
        <p:nvSpPr>
          <p:cNvPr id="59" name="TextBox 58">
            <a:extLst>
              <a:ext uri="{FF2B5EF4-FFF2-40B4-BE49-F238E27FC236}">
                <a16:creationId xmlns:a16="http://schemas.microsoft.com/office/drawing/2014/main" id="{038FAA30-45C3-31CF-A2A5-91F7F3C0C544}"/>
              </a:ext>
            </a:extLst>
          </p:cNvPr>
          <p:cNvSpPr txBox="1"/>
          <p:nvPr/>
        </p:nvSpPr>
        <p:spPr>
          <a:xfrm>
            <a:off x="5476161" y="874253"/>
            <a:ext cx="3259555" cy="461665"/>
          </a:xfrm>
          <a:prstGeom prst="rect">
            <a:avLst/>
          </a:prstGeom>
          <a:noFill/>
        </p:spPr>
        <p:txBody>
          <a:bodyPr wrap="square" rtlCol="0">
            <a:spAutoFit/>
          </a:bodyPr>
          <a:lstStyle/>
          <a:p>
            <a:pPr marL="285750" lvl="0" indent="-285750">
              <a:buFont typeface="Arial" panose="020B0604020202020204" pitchFamily="34" charset="0"/>
              <a:buChar char="•"/>
            </a:pPr>
            <a:r>
              <a:rPr lang="en-US" sz="2400" dirty="0"/>
              <a:t>Coal:</a:t>
            </a:r>
          </a:p>
        </p:txBody>
      </p:sp>
    </p:spTree>
    <p:extLst>
      <p:ext uri="{BB962C8B-B14F-4D97-AF65-F5344CB8AC3E}">
        <p14:creationId xmlns:p14="http://schemas.microsoft.com/office/powerpoint/2010/main" val="476789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9">
            <a:extLst>
              <a:ext uri="{FF2B5EF4-FFF2-40B4-BE49-F238E27FC236}">
                <a16:creationId xmlns:a16="http://schemas.microsoft.com/office/drawing/2014/main" id="{B62E0F97-3B68-4A9A-81FD-184E8051D2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11">
            <a:extLst>
              <a:ext uri="{FF2B5EF4-FFF2-40B4-BE49-F238E27FC236}">
                <a16:creationId xmlns:a16="http://schemas.microsoft.com/office/drawing/2014/main" id="{1A9C0995-256A-4F90-97D6-FB8958A5D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F0BF94C-8F91-4A82-E6F7-89241DBF00E3}"/>
              </a:ext>
            </a:extLst>
          </p:cNvPr>
          <p:cNvSpPr>
            <a:spLocks noGrp="1"/>
          </p:cNvSpPr>
          <p:nvPr>
            <p:ph type="title"/>
          </p:nvPr>
        </p:nvSpPr>
        <p:spPr>
          <a:xfrm>
            <a:off x="838200" y="111968"/>
            <a:ext cx="4331901" cy="4432038"/>
          </a:xfrm>
        </p:spPr>
        <p:txBody>
          <a:bodyPr anchor="ctr">
            <a:normAutofit/>
          </a:bodyPr>
          <a:lstStyle/>
          <a:p>
            <a:r>
              <a:rPr lang="en-US" sz="2600" dirty="0">
                <a:effectLst/>
                <a:latin typeface="Times New Roman" panose="02020603050405020304" pitchFamily="18" charset="0"/>
                <a:ea typeface="Calibri" panose="020F0502020204030204" pitchFamily="34" charset="0"/>
              </a:rPr>
              <a:t>Global Distribution of Percentage Cost for Eliminating Coal Power Generation:</a:t>
            </a:r>
            <a:endParaRPr lang="en-US" sz="2600" dirty="0"/>
          </a:p>
        </p:txBody>
      </p:sp>
      <p:sp>
        <p:nvSpPr>
          <p:cNvPr id="33" name="Rectangle 13">
            <a:extLst>
              <a:ext uri="{FF2B5EF4-FFF2-40B4-BE49-F238E27FC236}">
                <a16:creationId xmlns:a16="http://schemas.microsoft.com/office/drawing/2014/main" id="{9346307A-DFE3-4A97-B2EE-5D57DF413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6275" y="577406"/>
            <a:ext cx="6391931" cy="569539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15">
            <a:extLst>
              <a:ext uri="{FF2B5EF4-FFF2-40B4-BE49-F238E27FC236}">
                <a16:creationId xmlns:a16="http://schemas.microsoft.com/office/drawing/2014/main" id="{CC277446-D71D-4C19-A013-95073D31A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166455" y="-6437"/>
            <a:ext cx="6405880" cy="6864437"/>
            <a:chOff x="5166455" y="-6437"/>
            <a:chExt cx="6405880" cy="6864437"/>
          </a:xfrm>
        </p:grpSpPr>
        <p:cxnSp>
          <p:nvCxnSpPr>
            <p:cNvPr id="17" name="Straight Connector 16">
              <a:extLst>
                <a:ext uri="{FF2B5EF4-FFF2-40B4-BE49-F238E27FC236}">
                  <a16:creationId xmlns:a16="http://schemas.microsoft.com/office/drawing/2014/main" id="{4C05CF5C-D74E-48AF-AAE5-61AEFB2C77B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6455" y="567246"/>
              <a:ext cx="64008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5A6A4E3-DB84-4A86-933F-10273F0AEE0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71535" y="6262643"/>
              <a:ext cx="64008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3057BAF9-1A72-414E-8B1A-C58B353F115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71535" y="0"/>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8FCD6AB-4E6B-4F74-94C0-C14654F9996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60990" y="-6437"/>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graphicFrame>
        <p:nvGraphicFramePr>
          <p:cNvPr id="35" name="Content Placeholder 3">
            <a:extLst>
              <a:ext uri="{FF2B5EF4-FFF2-40B4-BE49-F238E27FC236}">
                <a16:creationId xmlns:a16="http://schemas.microsoft.com/office/drawing/2014/main" id="{D3A34CCD-9ACB-DB30-4A7C-B915489F1CEC}"/>
              </a:ext>
            </a:extLst>
          </p:cNvPr>
          <p:cNvGraphicFramePr>
            <a:graphicFrameLocks noGrp="1"/>
          </p:cNvGraphicFramePr>
          <p:nvPr>
            <p:ph idx="1"/>
            <p:extLst>
              <p:ext uri="{D42A27DB-BD31-4B8C-83A1-F6EECF244321}">
                <p14:modId xmlns:p14="http://schemas.microsoft.com/office/powerpoint/2010/main" val="47779626"/>
              </p:ext>
            </p:extLst>
          </p:nvPr>
        </p:nvGraphicFramePr>
        <p:xfrm>
          <a:off x="5461176" y="788282"/>
          <a:ext cx="5826934" cy="529719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a:extLst>
              <a:ext uri="{FF2B5EF4-FFF2-40B4-BE49-F238E27FC236}">
                <a16:creationId xmlns:a16="http://schemas.microsoft.com/office/drawing/2014/main" id="{A0FD6AD1-D2C4-225B-6295-FFA21FF92049}"/>
              </a:ext>
            </a:extLst>
          </p:cNvPr>
          <p:cNvSpPr txBox="1"/>
          <p:nvPr/>
        </p:nvSpPr>
        <p:spPr>
          <a:xfrm>
            <a:off x="921184" y="4009640"/>
            <a:ext cx="3735792" cy="646331"/>
          </a:xfrm>
          <a:prstGeom prst="rect">
            <a:avLst/>
          </a:prstGeom>
          <a:noFill/>
        </p:spPr>
        <p:txBody>
          <a:bodyPr wrap="square" rtlCol="0">
            <a:spAutoFit/>
          </a:bodyPr>
          <a:lstStyle/>
          <a:p>
            <a:r>
              <a:rPr lang="en-US" sz="1800" dirty="0">
                <a:solidFill>
                  <a:schemeClr val="tx2">
                    <a:lumMod val="50000"/>
                    <a:lumOff val="50000"/>
                  </a:schemeClr>
                </a:solidFill>
                <a:effectLst/>
                <a:latin typeface="Times New Roman" panose="02020603050405020304" pitchFamily="18" charset="0"/>
                <a:ea typeface="Times New Roman" panose="02020603050405020304" pitchFamily="18" charset="0"/>
              </a:rPr>
              <a:t>The global cost of eradicating coal power generation is about $29 trillion.</a:t>
            </a:r>
            <a:endParaRPr lang="en-US" dirty="0">
              <a:solidFill>
                <a:schemeClr val="tx2">
                  <a:lumMod val="50000"/>
                  <a:lumOff val="50000"/>
                </a:schemeClr>
              </a:solidFill>
            </a:endParaRPr>
          </a:p>
        </p:txBody>
      </p:sp>
    </p:spTree>
    <p:extLst>
      <p:ext uri="{BB962C8B-B14F-4D97-AF65-F5344CB8AC3E}">
        <p14:creationId xmlns:p14="http://schemas.microsoft.com/office/powerpoint/2010/main" val="34285053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62E0F97-3B68-4A9A-81FD-184E8051D2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A9C0995-256A-4F90-97D6-FB8958A5D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6F97B8F-C372-406F-BC40-FEBF267FD1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8719" y="2789105"/>
            <a:ext cx="10934171" cy="34567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A6F7768D-2C22-4F7C-8BCA-F460371D5C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7581"/>
            <a:ext cx="12192000" cy="6881046"/>
            <a:chOff x="572" y="-7581"/>
            <a:chExt cx="12192000" cy="6881046"/>
          </a:xfrm>
        </p:grpSpPr>
        <p:cxnSp>
          <p:nvCxnSpPr>
            <p:cNvPr id="16" name="Straight Connector 15">
              <a:extLst>
                <a:ext uri="{FF2B5EF4-FFF2-40B4-BE49-F238E27FC236}">
                  <a16:creationId xmlns:a16="http://schemas.microsoft.com/office/drawing/2014/main" id="{5A282329-4807-44C6-8AF9-463180C741E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45884"/>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40F1351-48CB-424C-8A88-1B23064770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96465"/>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40B9EBF-57BE-4E27-B9AF-D0B8E9034DF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44509"/>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DA53350B-5E17-48A4-8CDE-468FC9D9E4A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35428"/>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0" name="Graphic 33">
              <a:extLst>
                <a:ext uri="{FF2B5EF4-FFF2-40B4-BE49-F238E27FC236}">
                  <a16:creationId xmlns:a16="http://schemas.microsoft.com/office/drawing/2014/main" id="{C673EDD6-6393-480B-B1FD-FFCC6ECD0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37174" y="-7581"/>
              <a:ext cx="3722031" cy="604044"/>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rgbClr val="D8897E"/>
              </a:solidFill>
              <a:prstDash val="solid"/>
              <a:miter/>
            </a:ln>
          </p:spPr>
          <p:txBody>
            <a:bodyPr rtlCol="0" anchor="ctr"/>
            <a:lstStyle/>
            <a:p>
              <a:endParaRPr lang="en-US"/>
            </a:p>
          </p:txBody>
        </p:sp>
        <p:sp>
          <p:nvSpPr>
            <p:cNvPr id="21" name="Graphic 33">
              <a:extLst>
                <a:ext uri="{FF2B5EF4-FFF2-40B4-BE49-F238E27FC236}">
                  <a16:creationId xmlns:a16="http://schemas.microsoft.com/office/drawing/2014/main" id="{849F7A27-D5D7-4A62-AD00-AD61A14E3C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237174" y="6253952"/>
              <a:ext cx="3722031" cy="604044"/>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rgbClr val="D8897E"/>
              </a:solid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093D2CE3-5AF3-1383-4673-ED63A57468BA}"/>
              </a:ext>
            </a:extLst>
          </p:cNvPr>
          <p:cNvSpPr>
            <a:spLocks noGrp="1"/>
          </p:cNvSpPr>
          <p:nvPr>
            <p:ph type="title"/>
          </p:nvPr>
        </p:nvSpPr>
        <p:spPr>
          <a:xfrm>
            <a:off x="838200" y="706524"/>
            <a:ext cx="10676934" cy="1972116"/>
          </a:xfrm>
        </p:spPr>
        <p:txBody>
          <a:bodyPr anchor="ctr">
            <a:normAutofit/>
          </a:bodyPr>
          <a:lstStyle/>
          <a:p>
            <a:r>
              <a:rPr lang="en-US" sz="5200" dirty="0"/>
              <a:t>Limitations of Renewable Energies:</a:t>
            </a:r>
          </a:p>
        </p:txBody>
      </p:sp>
      <p:cxnSp>
        <p:nvCxnSpPr>
          <p:cNvPr id="23" name="Straight Connector 22">
            <a:extLst>
              <a:ext uri="{FF2B5EF4-FFF2-40B4-BE49-F238E27FC236}">
                <a16:creationId xmlns:a16="http://schemas.microsoft.com/office/drawing/2014/main" id="{ED77D0F5-35D0-4892-A2EA-D841FF8830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34123" y="2794702"/>
            <a:ext cx="10923176"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199882D6-AA78-C8B3-5BC9-135675F66A73}"/>
              </a:ext>
            </a:extLst>
          </p:cNvPr>
          <p:cNvGraphicFramePr>
            <a:graphicFrameLocks noGrp="1"/>
          </p:cNvGraphicFramePr>
          <p:nvPr>
            <p:ph idx="1"/>
            <p:extLst>
              <p:ext uri="{D42A27DB-BD31-4B8C-83A1-F6EECF244321}">
                <p14:modId xmlns:p14="http://schemas.microsoft.com/office/powerpoint/2010/main" val="1242242943"/>
              </p:ext>
            </p:extLst>
          </p:nvPr>
        </p:nvGraphicFramePr>
        <p:xfrm>
          <a:off x="838200" y="3143922"/>
          <a:ext cx="10515600" cy="26530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6158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E6FDE22-1F54-452D-A9BA-1BE9FDB534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
            <a:ext cx="12192001"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24727BA-2777-4823-88E1-1B4B619685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AB0E0E5-A956-4B80-A317-E670B96CB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73465"/>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en placed on top of a signature line">
            <a:extLst>
              <a:ext uri="{FF2B5EF4-FFF2-40B4-BE49-F238E27FC236}">
                <a16:creationId xmlns:a16="http://schemas.microsoft.com/office/drawing/2014/main" id="{75E79440-C75B-9AC9-4B05-36360E0EDB9F}"/>
              </a:ext>
            </a:extLst>
          </p:cNvPr>
          <p:cNvPicPr>
            <a:picLocks noChangeAspect="1"/>
          </p:cNvPicPr>
          <p:nvPr/>
        </p:nvPicPr>
        <p:blipFill rotWithShape="1">
          <a:blip r:embed="rId2">
            <a:alphaModFix amt="40000"/>
          </a:blip>
          <a:srcRect b="15540"/>
          <a:stretch/>
        </p:blipFill>
        <p:spPr>
          <a:xfrm>
            <a:off x="20" y="-1"/>
            <a:ext cx="12191980" cy="6873463"/>
          </a:xfrm>
          <a:prstGeom prst="rect">
            <a:avLst/>
          </a:prstGeom>
          <a:ln w="12700">
            <a:noFill/>
          </a:ln>
        </p:spPr>
      </p:pic>
      <p:grpSp>
        <p:nvGrpSpPr>
          <p:cNvPr id="15" name="Group 14">
            <a:extLst>
              <a:ext uri="{FF2B5EF4-FFF2-40B4-BE49-F238E27FC236}">
                <a16:creationId xmlns:a16="http://schemas.microsoft.com/office/drawing/2014/main" id="{68142369-1172-4897-98AF-7E16842C4A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
            <a:ext cx="12192000" cy="6857996"/>
            <a:chOff x="572" y="-1"/>
            <a:chExt cx="12192000" cy="6857996"/>
          </a:xfrm>
        </p:grpSpPr>
        <p:cxnSp>
          <p:nvCxnSpPr>
            <p:cNvPr id="16" name="Straight Connector 15">
              <a:extLst>
                <a:ext uri="{FF2B5EF4-FFF2-40B4-BE49-F238E27FC236}">
                  <a16:creationId xmlns:a16="http://schemas.microsoft.com/office/drawing/2014/main" id="{6B4EC643-469D-49F7-B2C7-FA3DA6FFAC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3C04565-7FC8-416F-9C08-F430D337F8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2BD8DCF-6634-460D-AA2E-1357451FBA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EAC9175-245B-4886-A4F2-EEA53C13F54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0" name="Graphic 33">
              <a:extLst>
                <a:ext uri="{FF2B5EF4-FFF2-40B4-BE49-F238E27FC236}">
                  <a16:creationId xmlns:a16="http://schemas.microsoft.com/office/drawing/2014/main" id="{BC567658-11B8-4D35-89AE-B735346691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1" name="Graphic 33">
              <a:extLst>
                <a:ext uri="{FF2B5EF4-FFF2-40B4-BE49-F238E27FC236}">
                  <a16:creationId xmlns:a16="http://schemas.microsoft.com/office/drawing/2014/main" id="{B2AAA79A-1602-4193-8170-9C436D9CED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 name="Title 1">
            <a:extLst>
              <a:ext uri="{FF2B5EF4-FFF2-40B4-BE49-F238E27FC236}">
                <a16:creationId xmlns:a16="http://schemas.microsoft.com/office/drawing/2014/main" id="{784E3242-9D74-F817-D8E3-9738E625B853}"/>
              </a:ext>
            </a:extLst>
          </p:cNvPr>
          <p:cNvSpPr>
            <a:spLocks noGrp="1"/>
          </p:cNvSpPr>
          <p:nvPr>
            <p:ph type="title"/>
          </p:nvPr>
        </p:nvSpPr>
        <p:spPr>
          <a:xfrm>
            <a:off x="732079" y="-1720597"/>
            <a:ext cx="8817102" cy="2978517"/>
          </a:xfrm>
        </p:spPr>
        <p:txBody>
          <a:bodyPr anchor="b">
            <a:normAutofit/>
          </a:bodyPr>
          <a:lstStyle/>
          <a:p>
            <a:r>
              <a:rPr lang="en-US" dirty="0">
                <a:solidFill>
                  <a:srgbClr val="FFFFFF"/>
                </a:solidFill>
              </a:rPr>
              <a:t>Conclusion: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1BAEEBE-CF65-9C9A-D76A-F0998C1523AF}"/>
                  </a:ext>
                </a:extLst>
              </p:cNvPr>
              <p:cNvSpPr>
                <a:spLocks noGrp="1"/>
              </p:cNvSpPr>
              <p:nvPr>
                <p:ph idx="1"/>
              </p:nvPr>
            </p:nvSpPr>
            <p:spPr>
              <a:xfrm>
                <a:off x="732079" y="1502229"/>
                <a:ext cx="8926271" cy="4522331"/>
              </a:xfrm>
            </p:spPr>
            <p:txBody>
              <a:bodyPr>
                <a:normAutofit fontScale="85000" lnSpcReduction="10000"/>
              </a:bodyPr>
              <a:lstStyle/>
              <a:p>
                <a:pPr>
                  <a:lnSpc>
                    <a:spcPct val="100000"/>
                  </a:lnSpc>
                </a:pPr>
                <a:r>
                  <a:rPr lang="en-US" sz="2000" dirty="0">
                    <a:solidFill>
                      <a:srgbClr val="FFFFFF"/>
                    </a:solidFill>
                    <a:effectLst/>
                    <a:latin typeface="Times New Roman" panose="02020603050405020304" pitchFamily="18" charset="0"/>
                    <a:ea typeface="Calibri" panose="020F0502020204030204" pitchFamily="34" charset="0"/>
                  </a:rPr>
                  <a:t>IGCC coal power plants are too expensive to use.</a:t>
                </a:r>
              </a:p>
              <a:p>
                <a:pPr>
                  <a:lnSpc>
                    <a:spcPct val="100000"/>
                  </a:lnSpc>
                </a:pPr>
                <a:r>
                  <a:rPr lang="en-US" sz="2000" dirty="0">
                    <a:solidFill>
                      <a:srgbClr val="FFFFFF"/>
                    </a:solidFill>
                    <a:latin typeface="Times New Roman" panose="02020603050405020304" pitchFamily="18" charset="0"/>
                    <a:ea typeface="Calibri" panose="020F0502020204030204" pitchFamily="34" charset="0"/>
                  </a:rPr>
                  <a:t>U</a:t>
                </a:r>
                <a:r>
                  <a:rPr lang="en-US" sz="2000" dirty="0">
                    <a:solidFill>
                      <a:srgbClr val="FFFFFF"/>
                    </a:solidFill>
                    <a:effectLst/>
                    <a:latin typeface="Times New Roman" panose="02020603050405020304" pitchFamily="18" charset="0"/>
                    <a:ea typeface="Calibri" panose="020F0502020204030204" pitchFamily="34" charset="0"/>
                  </a:rPr>
                  <a:t>sing carbon capture and storage methods without reusing the captured </a:t>
                </a:r>
                <a14:m>
                  <m:oMath xmlns:m="http://schemas.openxmlformats.org/officeDocument/2006/math">
                    <m:r>
                      <a:rPr lang="en-US" sz="2000" i="1">
                        <a:solidFill>
                          <a:srgbClr val="FFFFFF"/>
                        </a:solidFill>
                        <a:effectLst/>
                        <a:latin typeface="Cambria Math" panose="02040503050406030204" pitchFamily="18" charset="0"/>
                        <a:ea typeface="Times New Roman" panose="02020603050405020304" pitchFamily="18" charset="0"/>
                        <a:cs typeface="Times New Roman" panose="02020603050405020304" pitchFamily="18" charset="0"/>
                      </a:rPr>
                      <m:t>𝐶</m:t>
                    </m:r>
                    <m:sSub>
                      <m:sSubPr>
                        <m:ctrlPr>
                          <a:rPr lang="en-US" sz="2000" i="1">
                            <a:solidFill>
                              <a:srgbClr val="FFFFFF"/>
                            </a:solidFill>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en-US" sz="2000" i="1">
                            <a:solidFill>
                              <a:srgbClr val="FFFFFF"/>
                            </a:solidFill>
                            <a:effectLst/>
                            <a:latin typeface="Cambria Math" panose="02040503050406030204" pitchFamily="18" charset="0"/>
                            <a:ea typeface="Times New Roman" panose="02020603050405020304" pitchFamily="18" charset="0"/>
                            <a:cs typeface="Times New Roman" panose="02020603050405020304" pitchFamily="18" charset="0"/>
                          </a:rPr>
                          <m:t>𝑂</m:t>
                        </m:r>
                      </m:e>
                      <m:sub>
                        <m:r>
                          <a:rPr lang="en-US" sz="2000" i="1">
                            <a:solidFill>
                              <a:srgbClr val="FFFFFF"/>
                            </a:solidFill>
                            <a:effectLst/>
                            <a:latin typeface="Cambria Math" panose="02040503050406030204" pitchFamily="18" charset="0"/>
                            <a:ea typeface="Times New Roman" panose="02020603050405020304" pitchFamily="18" charset="0"/>
                            <a:cs typeface="Times New Roman" panose="02020603050405020304" pitchFamily="18" charset="0"/>
                          </a:rPr>
                          <m:t>2</m:t>
                        </m:r>
                      </m:sub>
                    </m:sSub>
                  </m:oMath>
                </a14:m>
                <a:r>
                  <a:rPr lang="en-US" sz="2000" dirty="0">
                    <a:solidFill>
                      <a:srgbClr val="FFFFFF"/>
                    </a:solidFill>
                    <a:effectLst/>
                    <a:latin typeface="Times New Roman" panose="02020603050405020304" pitchFamily="18" charset="0"/>
                    <a:ea typeface="Times New Roman" panose="02020603050405020304" pitchFamily="18" charset="0"/>
                  </a:rPr>
                  <a:t> is also very costly. </a:t>
                </a:r>
                <a:endParaRPr lang="en-US" sz="2000" dirty="0">
                  <a:solidFill>
                    <a:srgbClr val="FFFFFF"/>
                  </a:solidFill>
                  <a:latin typeface="Times New Roman" panose="02020603050405020304" pitchFamily="18" charset="0"/>
                  <a:ea typeface="Times New Roman" panose="02020603050405020304" pitchFamily="18" charset="0"/>
                </a:endParaRPr>
              </a:p>
              <a:p>
                <a:pPr>
                  <a:lnSpc>
                    <a:spcPct val="100000"/>
                  </a:lnSpc>
                </a:pPr>
                <a:r>
                  <a:rPr lang="en-US" sz="2000" dirty="0">
                    <a:solidFill>
                      <a:srgbClr val="FFFFFF"/>
                    </a:solidFill>
                    <a:latin typeface="Times New Roman" panose="02020603050405020304" pitchFamily="18" charset="0"/>
                    <a:ea typeface="Times New Roman" panose="02020603050405020304" pitchFamily="18" charset="0"/>
                  </a:rPr>
                  <a:t>C</a:t>
                </a:r>
                <a:r>
                  <a:rPr lang="en-US" sz="2000" dirty="0">
                    <a:solidFill>
                      <a:srgbClr val="FFFFFF"/>
                    </a:solidFill>
                    <a:effectLst/>
                    <a:latin typeface="Times New Roman" panose="02020603050405020304" pitchFamily="18" charset="0"/>
                    <a:ea typeface="Times New Roman" panose="02020603050405020304" pitchFamily="18" charset="0"/>
                  </a:rPr>
                  <a:t>oal power plants are not the cheapest power generation method available and that other fossil fuels such as natural gas are a cleaner option.</a:t>
                </a:r>
              </a:p>
              <a:p>
                <a:pPr>
                  <a:lnSpc>
                    <a:spcPct val="100000"/>
                  </a:lnSpc>
                </a:pPr>
                <a:r>
                  <a:rPr lang="en-US" sz="2000" dirty="0">
                    <a:solidFill>
                      <a:srgbClr val="FFFFFF"/>
                    </a:solidFill>
                    <a:latin typeface="Times New Roman" panose="02020603050405020304" pitchFamily="18" charset="0"/>
                    <a:ea typeface="Times New Roman" panose="02020603050405020304" pitchFamily="18" charset="0"/>
                  </a:rPr>
                  <a:t>R</a:t>
                </a:r>
                <a:r>
                  <a:rPr lang="en-US" sz="2000" dirty="0">
                    <a:solidFill>
                      <a:srgbClr val="FFFFFF"/>
                    </a:solidFill>
                    <a:effectLst/>
                    <a:latin typeface="Times New Roman" panose="02020603050405020304" pitchFamily="18" charset="0"/>
                    <a:ea typeface="Times New Roman" panose="02020603050405020304" pitchFamily="18" charset="0"/>
                  </a:rPr>
                  <a:t>emoving sulfur and ash is common in coal power plants and is added to most coal power plants today</a:t>
                </a:r>
                <a:r>
                  <a:rPr lang="en-US" sz="2000" dirty="0">
                    <a:solidFill>
                      <a:srgbClr val="FFFFFF"/>
                    </a:solidFill>
                    <a:latin typeface="Times New Roman" panose="02020603050405020304" pitchFamily="18" charset="0"/>
                    <a:ea typeface="Times New Roman" panose="02020603050405020304" pitchFamily="18" charset="0"/>
                  </a:rPr>
                  <a:t>.</a:t>
                </a:r>
              </a:p>
              <a:p>
                <a:pPr>
                  <a:lnSpc>
                    <a:spcPct val="100000"/>
                  </a:lnSpc>
                </a:pPr>
                <a:r>
                  <a:rPr lang="en-US" sz="2000" dirty="0">
                    <a:solidFill>
                      <a:srgbClr val="FFFFFF"/>
                    </a:solidFill>
                    <a:effectLst/>
                    <a:latin typeface="Times New Roman" panose="02020603050405020304" pitchFamily="18" charset="0"/>
                    <a:ea typeface="Times New Roman" panose="02020603050405020304" pitchFamily="18" charset="0"/>
                  </a:rPr>
                  <a:t>It is recommended to use coal power plants with carbon capture and storage technologies, while simultaneously using the carbon dioxide in industrial use by the chemical or oil industry. </a:t>
                </a:r>
              </a:p>
              <a:p>
                <a:pPr>
                  <a:lnSpc>
                    <a:spcPct val="100000"/>
                  </a:lnSpc>
                </a:pPr>
                <a:r>
                  <a:rPr lang="en-US" sz="2000" dirty="0">
                    <a:solidFill>
                      <a:srgbClr val="FFFFFF"/>
                    </a:solidFill>
                    <a:latin typeface="Times New Roman" panose="02020603050405020304" pitchFamily="18" charset="0"/>
                    <a:ea typeface="Times New Roman" panose="02020603050405020304" pitchFamily="18" charset="0"/>
                    <a:cs typeface="Arial" panose="020B0604020202020204" pitchFamily="34" charset="0"/>
                  </a:rPr>
                  <a:t>W</a:t>
                </a:r>
                <a:r>
                  <a:rPr lang="en-US" sz="2000" dirty="0">
                    <a:solidFill>
                      <a:srgbClr val="FFFFFF"/>
                    </a:solidFill>
                    <a:effectLst/>
                    <a:latin typeface="Times New Roman" panose="02020603050405020304" pitchFamily="18" charset="0"/>
                    <a:ea typeface="Times New Roman" panose="02020603050405020304" pitchFamily="18" charset="0"/>
                    <a:cs typeface="Arial" panose="020B0604020202020204" pitchFamily="34" charset="0"/>
                  </a:rPr>
                  <a:t>e do not recommend the usage of IGCC coal power plants, because it is very expensive, although it increases the thermal efficiency of the system.</a:t>
                </a:r>
                <a:endParaRPr lang="en-US" sz="2000" dirty="0">
                  <a:solidFill>
                    <a:srgbClr val="FFFFFF"/>
                  </a:solidFill>
                  <a:effectLst/>
                  <a:latin typeface="Calibri" panose="020F0502020204030204" pitchFamily="34" charset="0"/>
                  <a:ea typeface="Calibri" panose="020F0502020204030204" pitchFamily="34" charset="0"/>
                  <a:cs typeface="Arial" panose="020B0604020202020204" pitchFamily="34" charset="0"/>
                </a:endParaRPr>
              </a:p>
              <a:p>
                <a:pPr>
                  <a:lnSpc>
                    <a:spcPct val="100000"/>
                  </a:lnSpc>
                </a:pPr>
                <a:r>
                  <a:rPr lang="en-US" sz="2000" dirty="0">
                    <a:solidFill>
                      <a:srgbClr val="FFFFFF"/>
                    </a:solidFill>
                    <a:effectLst/>
                    <a:latin typeface="Times New Roman" panose="02020603050405020304" pitchFamily="18" charset="0"/>
                    <a:ea typeface="Times New Roman" panose="02020603050405020304" pitchFamily="18" charset="0"/>
                    <a:cs typeface="Arial" panose="020B0604020202020204" pitchFamily="34" charset="0"/>
                  </a:rPr>
                  <a:t>In the case of being able to introduce different power generation systems, it is recommended to either incorporate natural gas or renewable energies based on which is less expensive for the region. However, if our main goal is to minimize the carbon emissions, we would like to use renewable energies completely.</a:t>
                </a:r>
                <a:endParaRPr lang="en-US" sz="2000" dirty="0">
                  <a:solidFill>
                    <a:srgbClr val="FFFFFF"/>
                  </a:solidFill>
                  <a:effectLst/>
                  <a:latin typeface="Calibri" panose="020F0502020204030204" pitchFamily="34" charset="0"/>
                  <a:ea typeface="Calibri" panose="020F0502020204030204" pitchFamily="34" charset="0"/>
                  <a:cs typeface="Arial" panose="020B0604020202020204" pitchFamily="34" charset="0"/>
                </a:endParaRPr>
              </a:p>
              <a:p>
                <a:pPr>
                  <a:lnSpc>
                    <a:spcPct val="100000"/>
                  </a:lnSpc>
                </a:pPr>
                <a:endParaRPr lang="en-US" sz="700" dirty="0">
                  <a:solidFill>
                    <a:srgbClr val="FFFFFF"/>
                  </a:solidFill>
                </a:endParaRPr>
              </a:p>
            </p:txBody>
          </p:sp>
        </mc:Choice>
        <mc:Fallback xmlns="">
          <p:sp>
            <p:nvSpPr>
              <p:cNvPr id="3" name="Content Placeholder 2">
                <a:extLst>
                  <a:ext uri="{FF2B5EF4-FFF2-40B4-BE49-F238E27FC236}">
                    <a16:creationId xmlns:a16="http://schemas.microsoft.com/office/drawing/2014/main" id="{11BAEEBE-CF65-9C9A-D76A-F0998C1523AF}"/>
                  </a:ext>
                </a:extLst>
              </p:cNvPr>
              <p:cNvSpPr>
                <a:spLocks noGrp="1" noRot="1" noChangeAspect="1" noMove="1" noResize="1" noEditPoints="1" noAdjustHandles="1" noChangeArrowheads="1" noChangeShapeType="1" noTextEdit="1"/>
              </p:cNvSpPr>
              <p:nvPr>
                <p:ph idx="1"/>
              </p:nvPr>
            </p:nvSpPr>
            <p:spPr>
              <a:xfrm>
                <a:off x="732079" y="1502229"/>
                <a:ext cx="8926271" cy="4522331"/>
              </a:xfrm>
              <a:blipFill>
                <a:blip r:embed="rId3"/>
                <a:stretch>
                  <a:fillRect l="-342" t="-809"/>
                </a:stretch>
              </a:blipFill>
            </p:spPr>
            <p:txBody>
              <a:bodyPr/>
              <a:lstStyle/>
              <a:p>
                <a:r>
                  <a:rPr lang="en-US">
                    <a:noFill/>
                  </a:rPr>
                  <a:t> </a:t>
                </a:r>
              </a:p>
            </p:txBody>
          </p:sp>
        </mc:Fallback>
      </mc:AlternateContent>
    </p:spTree>
    <p:extLst>
      <p:ext uri="{BB962C8B-B14F-4D97-AF65-F5344CB8AC3E}">
        <p14:creationId xmlns:p14="http://schemas.microsoft.com/office/powerpoint/2010/main" val="332593493"/>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6">
            <a:extLst>
              <a:ext uri="{FF2B5EF4-FFF2-40B4-BE49-F238E27FC236}">
                <a16:creationId xmlns:a16="http://schemas.microsoft.com/office/drawing/2014/main" id="{2293296F-4C3A-4530-98F5-F83646ACE9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1" name="Group 8">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1"/>
            <a:ext cx="12192000" cy="6857996"/>
            <a:chOff x="572" y="-1"/>
            <a:chExt cx="12192000" cy="6857996"/>
          </a:xfrm>
        </p:grpSpPr>
        <p:cxnSp>
          <p:nvCxnSpPr>
            <p:cNvPr id="10" name="Straight Connector 9">
              <a:extLst>
                <a:ext uri="{FF2B5EF4-FFF2-40B4-BE49-F238E27FC236}">
                  <a16:creationId xmlns:a16="http://schemas.microsoft.com/office/drawing/2014/main" id="{D3DD55E4-EA4F-4874-8B5B-6E0EAF4BBF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32950BAF-7673-4138-AEA2-DE7D368CC3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BE3E2B5-EA1C-415A-941A-843C7EA148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87FA3A6-E398-4576-B6B8-3328028D84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42" name="Graphic 33">
              <a:extLst>
                <a:ext uri="{FF2B5EF4-FFF2-40B4-BE49-F238E27FC236}">
                  <a16:creationId xmlns:a16="http://schemas.microsoft.com/office/drawing/2014/main" id="{EFB597D7-65E0-476A-B9EB-3AA6ED3388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sp>
          <p:nvSpPr>
            <p:cNvPr id="43" name="Graphic 33">
              <a:extLst>
                <a:ext uri="{FF2B5EF4-FFF2-40B4-BE49-F238E27FC236}">
                  <a16:creationId xmlns:a16="http://schemas.microsoft.com/office/drawing/2014/main" id="{11AA060A-BE0E-4687-8F9E-0E2955D979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grpSp>
      <p:grpSp>
        <p:nvGrpSpPr>
          <p:cNvPr id="44" name="Group 16">
            <a:extLst>
              <a:ext uri="{FF2B5EF4-FFF2-40B4-BE49-F238E27FC236}">
                <a16:creationId xmlns:a16="http://schemas.microsoft.com/office/drawing/2014/main" id="{65E07BDE-E927-4175-820B-81F98540746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1"/>
            <a:ext cx="12192000" cy="6857996"/>
            <a:chOff x="572" y="-1"/>
            <a:chExt cx="12192000" cy="6857996"/>
          </a:xfrm>
        </p:grpSpPr>
        <p:cxnSp>
          <p:nvCxnSpPr>
            <p:cNvPr id="18" name="Straight Connector 17">
              <a:extLst>
                <a:ext uri="{FF2B5EF4-FFF2-40B4-BE49-F238E27FC236}">
                  <a16:creationId xmlns:a16="http://schemas.microsoft.com/office/drawing/2014/main" id="{F9103D9E-236B-4AD2-A27C-BF2007A2D95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6701FBB-07FC-4733-9104-D2EF1D6850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0024222-CC64-47B0-A4BF-B40233E43B4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C8B03883-6F44-4FEE-BFBE-4D73F19E72A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45" name="Graphic 33">
              <a:extLst>
                <a:ext uri="{FF2B5EF4-FFF2-40B4-BE49-F238E27FC236}">
                  <a16:creationId xmlns:a16="http://schemas.microsoft.com/office/drawing/2014/main" id="{5A26ABB5-559E-45EC-8DBC-364F029DD7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sp>
          <p:nvSpPr>
            <p:cNvPr id="46" name="Graphic 33">
              <a:extLst>
                <a:ext uri="{FF2B5EF4-FFF2-40B4-BE49-F238E27FC236}">
                  <a16:creationId xmlns:a16="http://schemas.microsoft.com/office/drawing/2014/main" id="{339DC07F-79A6-42D3-BDD6-5A262FFC53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grpSp>
      <p:sp useBgFill="1">
        <p:nvSpPr>
          <p:cNvPr id="47" name="Rectangle 24">
            <a:extLst>
              <a:ext uri="{FF2B5EF4-FFF2-40B4-BE49-F238E27FC236}">
                <a16:creationId xmlns:a16="http://schemas.microsoft.com/office/drawing/2014/main" id="{B6EEF6F3-B8EA-438B-8E54-252B4B107C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 y="0"/>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26">
            <a:extLst>
              <a:ext uri="{FF2B5EF4-FFF2-40B4-BE49-F238E27FC236}">
                <a16:creationId xmlns:a16="http://schemas.microsoft.com/office/drawing/2014/main" id="{D0AF435D-D10D-44D6-8150-E3C7316A5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7EC850-B981-DE4B-1A89-5086791C66DE}"/>
              </a:ext>
            </a:extLst>
          </p:cNvPr>
          <p:cNvSpPr>
            <a:spLocks noGrp="1"/>
          </p:cNvSpPr>
          <p:nvPr>
            <p:ph type="title"/>
          </p:nvPr>
        </p:nvSpPr>
        <p:spPr>
          <a:xfrm>
            <a:off x="847725" y="581337"/>
            <a:ext cx="6034433" cy="2928626"/>
          </a:xfrm>
        </p:spPr>
        <p:txBody>
          <a:bodyPr vert="horz" lIns="91440" tIns="45720" rIns="91440" bIns="45720" rtlCol="0" anchor="b">
            <a:normAutofit/>
          </a:bodyPr>
          <a:lstStyle/>
          <a:p>
            <a:r>
              <a:rPr lang="en-US" sz="5200"/>
              <a:t>Thank you!</a:t>
            </a:r>
            <a:br>
              <a:rPr lang="en-US" sz="5200"/>
            </a:br>
            <a:endParaRPr lang="en-US" sz="5200"/>
          </a:p>
        </p:txBody>
      </p:sp>
      <p:grpSp>
        <p:nvGrpSpPr>
          <p:cNvPr id="49" name="Group 28">
            <a:extLst>
              <a:ext uri="{FF2B5EF4-FFF2-40B4-BE49-F238E27FC236}">
                <a16:creationId xmlns:a16="http://schemas.microsoft.com/office/drawing/2014/main" id="{1BEE9690-BCB5-4CD9-BAAB-CFF2BD5831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3816" y="-6437"/>
            <a:ext cx="4133553" cy="6864437"/>
            <a:chOff x="7433816" y="-6437"/>
            <a:chExt cx="4133553" cy="6864437"/>
          </a:xfrm>
        </p:grpSpPr>
        <p:cxnSp>
          <p:nvCxnSpPr>
            <p:cNvPr id="30" name="Straight Connector 29">
              <a:extLst>
                <a:ext uri="{FF2B5EF4-FFF2-40B4-BE49-F238E27FC236}">
                  <a16:creationId xmlns:a16="http://schemas.microsoft.com/office/drawing/2014/main" id="{59C711A5-5305-4FED-B498-53DDD42ADE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4228" y="3435437"/>
              <a:ext cx="55597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31" name="Freeform: Shape 30">
              <a:extLst>
                <a:ext uri="{FF2B5EF4-FFF2-40B4-BE49-F238E27FC236}">
                  <a16:creationId xmlns:a16="http://schemas.microsoft.com/office/drawing/2014/main" id="{8CBEEDF2-9F1A-4A24-9C68-B81EE0C959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7990199" y="840583"/>
              <a:ext cx="3021199" cy="5189709"/>
            </a:xfrm>
            <a:custGeom>
              <a:avLst/>
              <a:gdLst>
                <a:gd name="connsiteX0" fmla="*/ 1700213 w 3400426"/>
                <a:gd name="connsiteY0" fmla="*/ 5841130 h 5841130"/>
                <a:gd name="connsiteX1" fmla="*/ 0 w 3400426"/>
                <a:gd name="connsiteY1" fmla="*/ 4140917 h 5841130"/>
                <a:gd name="connsiteX2" fmla="*/ 0 w 3400426"/>
                <a:gd name="connsiteY2" fmla="*/ 3536080 h 5841130"/>
                <a:gd name="connsiteX3" fmla="*/ 0 w 3400426"/>
                <a:gd name="connsiteY3" fmla="*/ 3536080 h 5841130"/>
                <a:gd name="connsiteX4" fmla="*/ 0 w 3400426"/>
                <a:gd name="connsiteY4" fmla="*/ 1700213 h 5841130"/>
                <a:gd name="connsiteX5" fmla="*/ 1700213 w 3400426"/>
                <a:gd name="connsiteY5" fmla="*/ 0 h 5841130"/>
                <a:gd name="connsiteX6" fmla="*/ 3400426 w 3400426"/>
                <a:gd name="connsiteY6" fmla="*/ 1700213 h 5841130"/>
                <a:gd name="connsiteX7" fmla="*/ 3400426 w 3400426"/>
                <a:gd name="connsiteY7" fmla="*/ 2305050 h 5841130"/>
                <a:gd name="connsiteX8" fmla="*/ 3400426 w 3400426"/>
                <a:gd name="connsiteY8" fmla="*/ 2305050 h 5841130"/>
                <a:gd name="connsiteX9" fmla="*/ 3400426 w 3400426"/>
                <a:gd name="connsiteY9" fmla="*/ 4140917 h 5841130"/>
                <a:gd name="connsiteX10" fmla="*/ 1700213 w 3400426"/>
                <a:gd name="connsiteY10" fmla="*/ 5841130 h 5841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00426" h="5841130">
                  <a:moveTo>
                    <a:pt x="1700213" y="5841130"/>
                  </a:moveTo>
                  <a:cubicBezTo>
                    <a:pt x="761211" y="5841130"/>
                    <a:pt x="0" y="5079919"/>
                    <a:pt x="0" y="4140917"/>
                  </a:cubicBezTo>
                  <a:lnTo>
                    <a:pt x="0" y="3536080"/>
                  </a:lnTo>
                  <a:lnTo>
                    <a:pt x="0" y="3536080"/>
                  </a:lnTo>
                  <a:lnTo>
                    <a:pt x="0" y="1700213"/>
                  </a:lnTo>
                  <a:cubicBezTo>
                    <a:pt x="0" y="761211"/>
                    <a:pt x="761211" y="0"/>
                    <a:pt x="1700213" y="0"/>
                  </a:cubicBezTo>
                  <a:cubicBezTo>
                    <a:pt x="2639215" y="0"/>
                    <a:pt x="3400426" y="761211"/>
                    <a:pt x="3400426" y="1700213"/>
                  </a:cubicBezTo>
                  <a:lnTo>
                    <a:pt x="3400426" y="2305050"/>
                  </a:lnTo>
                  <a:lnTo>
                    <a:pt x="3400426" y="2305050"/>
                  </a:lnTo>
                  <a:lnTo>
                    <a:pt x="3400426" y="4140917"/>
                  </a:lnTo>
                  <a:cubicBezTo>
                    <a:pt x="3400426" y="5079919"/>
                    <a:pt x="2639215" y="5841130"/>
                    <a:pt x="1700213" y="5841130"/>
                  </a:cubicBezTo>
                  <a:close/>
                </a:path>
              </a:pathLst>
            </a:custGeom>
            <a:no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32" name="Straight Connector 31">
              <a:extLst>
                <a:ext uri="{FF2B5EF4-FFF2-40B4-BE49-F238E27FC236}">
                  <a16:creationId xmlns:a16="http://schemas.microsoft.com/office/drawing/2014/main" id="{9171D053-C433-44EF-B047-41A2F3205D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498849" y="0"/>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50" name="Straight Connector 32">
              <a:extLst>
                <a:ext uri="{FF2B5EF4-FFF2-40B4-BE49-F238E27FC236}">
                  <a16:creationId xmlns:a16="http://schemas.microsoft.com/office/drawing/2014/main" id="{E3066EF8-F0F9-4A04-AC02-BDB1481DF85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11398" y="3435437"/>
              <a:ext cx="55597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34" name="Graphic 8">
              <a:extLst>
                <a:ext uri="{FF2B5EF4-FFF2-40B4-BE49-F238E27FC236}">
                  <a16:creationId xmlns:a16="http://schemas.microsoft.com/office/drawing/2014/main" id="{3AB5F25D-6207-499B-8AC2-814FA48A09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3982" y="0"/>
              <a:ext cx="3021199" cy="1510599"/>
            </a:xfrm>
            <a:custGeom>
              <a:avLst/>
              <a:gdLst>
                <a:gd name="connsiteX0" fmla="*/ 4467225 w 4467225"/>
                <a:gd name="connsiteY0" fmla="*/ 0 h 2233612"/>
                <a:gd name="connsiteX1" fmla="*/ 2233613 w 4467225"/>
                <a:gd name="connsiteY1" fmla="*/ 2233613 h 2233612"/>
                <a:gd name="connsiteX2" fmla="*/ 0 w 4467225"/>
                <a:gd name="connsiteY2" fmla="*/ 0 h 2233612"/>
              </a:gdLst>
              <a:ahLst/>
              <a:cxnLst>
                <a:cxn ang="0">
                  <a:pos x="connsiteX0" y="connsiteY0"/>
                </a:cxn>
                <a:cxn ang="0">
                  <a:pos x="connsiteX1" y="connsiteY1"/>
                </a:cxn>
                <a:cxn ang="0">
                  <a:pos x="connsiteX2" y="connsiteY2"/>
                </a:cxn>
              </a:cxnLst>
              <a:rect l="l" t="t" r="r" b="b"/>
              <a:pathLst>
                <a:path w="4467225" h="2233612">
                  <a:moveTo>
                    <a:pt x="4467225" y="0"/>
                  </a:moveTo>
                  <a:cubicBezTo>
                    <a:pt x="4467225" y="1233583"/>
                    <a:pt x="3467195" y="2233613"/>
                    <a:pt x="2233613" y="2233613"/>
                  </a:cubicBezTo>
                  <a:cubicBezTo>
                    <a:pt x="1000030" y="2233613"/>
                    <a:pt x="0" y="1233583"/>
                    <a:pt x="0" y="0"/>
                  </a:cubicBezTo>
                </a:path>
              </a:pathLst>
            </a:custGeom>
            <a:noFill/>
            <a:ln w="12700" cap="flat">
              <a:solidFill>
                <a:schemeClr val="accent4"/>
              </a:solidFill>
              <a:prstDash val="solid"/>
              <a:miter/>
            </a:ln>
          </p:spPr>
          <p:txBody>
            <a:bodyPr rtlCol="0" anchor="ctr"/>
            <a:lstStyle/>
            <a:p>
              <a:endParaRPr lang="en-US"/>
            </a:p>
          </p:txBody>
        </p:sp>
        <p:sp>
          <p:nvSpPr>
            <p:cNvPr id="35" name="Graphic 8">
              <a:extLst>
                <a:ext uri="{FF2B5EF4-FFF2-40B4-BE49-F238E27FC236}">
                  <a16:creationId xmlns:a16="http://schemas.microsoft.com/office/drawing/2014/main" id="{C04C11A6-B23A-4E6A-BCDB-66512AD04A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7985885" y="5347397"/>
              <a:ext cx="3021199" cy="1510599"/>
            </a:xfrm>
            <a:custGeom>
              <a:avLst/>
              <a:gdLst>
                <a:gd name="connsiteX0" fmla="*/ 4467225 w 4467225"/>
                <a:gd name="connsiteY0" fmla="*/ 0 h 2233612"/>
                <a:gd name="connsiteX1" fmla="*/ 2233613 w 4467225"/>
                <a:gd name="connsiteY1" fmla="*/ 2233613 h 2233612"/>
                <a:gd name="connsiteX2" fmla="*/ 0 w 4467225"/>
                <a:gd name="connsiteY2" fmla="*/ 0 h 2233612"/>
              </a:gdLst>
              <a:ahLst/>
              <a:cxnLst>
                <a:cxn ang="0">
                  <a:pos x="connsiteX0" y="connsiteY0"/>
                </a:cxn>
                <a:cxn ang="0">
                  <a:pos x="connsiteX1" y="connsiteY1"/>
                </a:cxn>
                <a:cxn ang="0">
                  <a:pos x="connsiteX2" y="connsiteY2"/>
                </a:cxn>
              </a:cxnLst>
              <a:rect l="l" t="t" r="r" b="b"/>
              <a:pathLst>
                <a:path w="4467225" h="2233612">
                  <a:moveTo>
                    <a:pt x="4467225" y="0"/>
                  </a:moveTo>
                  <a:cubicBezTo>
                    <a:pt x="4467225" y="1233583"/>
                    <a:pt x="3467195" y="2233613"/>
                    <a:pt x="2233613" y="2233613"/>
                  </a:cubicBezTo>
                  <a:cubicBezTo>
                    <a:pt x="1000030" y="2233613"/>
                    <a:pt x="0" y="1233583"/>
                    <a:pt x="0" y="0"/>
                  </a:cubicBezTo>
                </a:path>
              </a:pathLst>
            </a:custGeom>
            <a:noFill/>
            <a:ln w="12700" cap="flat">
              <a:solidFill>
                <a:schemeClr val="accent4"/>
              </a:solidFill>
              <a:prstDash val="solid"/>
              <a:miter/>
            </a:ln>
          </p:spPr>
          <p:txBody>
            <a:bodyPr rtlCol="0" anchor="ctr"/>
            <a:lstStyle/>
            <a:p>
              <a:endParaRPr lang="en-US"/>
            </a:p>
          </p:txBody>
        </p:sp>
        <p:cxnSp>
          <p:nvCxnSpPr>
            <p:cNvPr id="36" name="Straight Connector 35">
              <a:extLst>
                <a:ext uri="{FF2B5EF4-FFF2-40B4-BE49-F238E27FC236}">
                  <a16:creationId xmlns:a16="http://schemas.microsoft.com/office/drawing/2014/main" id="{732A990F-4261-4371-B608-4E4C50258FC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3816" y="0"/>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9BF012C5-9BFA-4066-BE74-561D7BC3DA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60990" y="-6437"/>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3E5EF48-FBC6-4FB3-AE37-DA24B1E989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4228" y="581337"/>
              <a:ext cx="4133088"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C21F570-BF78-4F8A-9969-637DD5E9F82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4228" y="6276734"/>
              <a:ext cx="4133088"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015104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59AD101-BC08-433A-AD99-409B66C2D2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E788242-4E16-4277-AC99-8601B722B5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AC054C5-CA97-6F72-CD60-52F2678D1688}"/>
              </a:ext>
            </a:extLst>
          </p:cNvPr>
          <p:cNvSpPr>
            <a:spLocks noGrp="1"/>
          </p:cNvSpPr>
          <p:nvPr>
            <p:ph type="title"/>
          </p:nvPr>
        </p:nvSpPr>
        <p:spPr>
          <a:xfrm>
            <a:off x="838200" y="727323"/>
            <a:ext cx="3798436" cy="1914277"/>
          </a:xfrm>
        </p:spPr>
        <p:txBody>
          <a:bodyPr anchor="b">
            <a:normAutofit/>
          </a:bodyPr>
          <a:lstStyle/>
          <a:p>
            <a:r>
              <a:rPr lang="en-US" dirty="0"/>
              <a:t>Composition</a:t>
            </a:r>
          </a:p>
        </p:txBody>
      </p:sp>
      <p:sp>
        <p:nvSpPr>
          <p:cNvPr id="3" name="Content Placeholder 2">
            <a:extLst>
              <a:ext uri="{FF2B5EF4-FFF2-40B4-BE49-F238E27FC236}">
                <a16:creationId xmlns:a16="http://schemas.microsoft.com/office/drawing/2014/main" id="{D17FFDF3-3636-BB07-F42A-A61998BBEC9E}"/>
              </a:ext>
            </a:extLst>
          </p:cNvPr>
          <p:cNvSpPr>
            <a:spLocks noGrp="1"/>
          </p:cNvSpPr>
          <p:nvPr>
            <p:ph idx="1"/>
          </p:nvPr>
        </p:nvSpPr>
        <p:spPr>
          <a:xfrm>
            <a:off x="838200" y="2788920"/>
            <a:ext cx="3798436" cy="3388042"/>
          </a:xfrm>
        </p:spPr>
        <p:txBody>
          <a:bodyPr>
            <a:normAutofit/>
          </a:bodyPr>
          <a:lstStyle/>
          <a:p>
            <a:r>
              <a:rPr lang="en-US" dirty="0"/>
              <a:t>Coal is formed mainly of :</a:t>
            </a:r>
          </a:p>
          <a:p>
            <a:pPr marL="342900" indent="-342900">
              <a:buFont typeface="+mj-lt"/>
              <a:buAutoNum type="arabicPeriod"/>
            </a:pPr>
            <a:r>
              <a:rPr lang="en-US" dirty="0"/>
              <a:t>Carbon</a:t>
            </a:r>
          </a:p>
          <a:p>
            <a:pPr marL="342900" indent="-342900">
              <a:buFont typeface="+mj-lt"/>
              <a:buAutoNum type="arabicPeriod"/>
            </a:pPr>
            <a:r>
              <a:rPr lang="en-US" dirty="0"/>
              <a:t>Hydrogen</a:t>
            </a:r>
          </a:p>
          <a:p>
            <a:pPr marL="342900" indent="-342900">
              <a:buFont typeface="+mj-lt"/>
              <a:buAutoNum type="arabicPeriod"/>
            </a:pPr>
            <a:r>
              <a:rPr lang="en-US" dirty="0"/>
              <a:t>Sulfur</a:t>
            </a:r>
          </a:p>
          <a:p>
            <a:pPr marL="342900" indent="-342900">
              <a:buFont typeface="+mj-lt"/>
              <a:buAutoNum type="arabicPeriod"/>
            </a:pPr>
            <a:r>
              <a:rPr lang="en-US" dirty="0"/>
              <a:t>Oxygen</a:t>
            </a:r>
          </a:p>
          <a:p>
            <a:pPr marL="342900" indent="-342900">
              <a:buFont typeface="+mj-lt"/>
              <a:buAutoNum type="arabicPeriod"/>
            </a:pPr>
            <a:r>
              <a:rPr lang="en-US" dirty="0"/>
              <a:t>Nitrogen</a:t>
            </a:r>
          </a:p>
        </p:txBody>
      </p:sp>
      <p:grpSp>
        <p:nvGrpSpPr>
          <p:cNvPr id="14" name="Group 13">
            <a:extLst>
              <a:ext uri="{FF2B5EF4-FFF2-40B4-BE49-F238E27FC236}">
                <a16:creationId xmlns:a16="http://schemas.microsoft.com/office/drawing/2014/main" id="{87CB8D36-9DE0-44D4-B67A-16D4F21213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167689" y="-6437"/>
            <a:ext cx="6399627" cy="6864437"/>
            <a:chOff x="5167689" y="-6437"/>
            <a:chExt cx="6399627" cy="6864437"/>
          </a:xfrm>
        </p:grpSpPr>
        <p:cxnSp>
          <p:nvCxnSpPr>
            <p:cNvPr id="15" name="Straight Connector 14">
              <a:extLst>
                <a:ext uri="{FF2B5EF4-FFF2-40B4-BE49-F238E27FC236}">
                  <a16:creationId xmlns:a16="http://schemas.microsoft.com/office/drawing/2014/main" id="{43B47A15-9292-4357-AA25-E187AC166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0"/>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266E215-42AC-4D6A-A37F-B0C2E2FB992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60990" y="-6437"/>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DC49225-8670-4B30-BEA8-3CDE3C6DD48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581337"/>
              <a:ext cx="639962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12D652B-23A7-429E-A3E1-62ABA17B8B4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6276734"/>
              <a:ext cx="639962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pic>
        <p:nvPicPr>
          <p:cNvPr id="7" name="Graphic 6" descr="Flask">
            <a:extLst>
              <a:ext uri="{FF2B5EF4-FFF2-40B4-BE49-F238E27FC236}">
                <a16:creationId xmlns:a16="http://schemas.microsoft.com/office/drawing/2014/main" id="{20E7547F-02EE-11E2-394D-E6927A5B758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73287" y="914436"/>
            <a:ext cx="5029200" cy="5029200"/>
          </a:xfrm>
          <a:prstGeom prst="rect">
            <a:avLst/>
          </a:prstGeom>
        </p:spPr>
      </p:pic>
    </p:spTree>
    <p:extLst>
      <p:ext uri="{BB962C8B-B14F-4D97-AF65-F5344CB8AC3E}">
        <p14:creationId xmlns:p14="http://schemas.microsoft.com/office/powerpoint/2010/main" val="1167925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2C013-C627-19E2-1296-A2BC93374568}"/>
              </a:ext>
            </a:extLst>
          </p:cNvPr>
          <p:cNvSpPr>
            <a:spLocks noGrp="1"/>
          </p:cNvSpPr>
          <p:nvPr>
            <p:ph type="title"/>
          </p:nvPr>
        </p:nvSpPr>
        <p:spPr/>
        <p:txBody>
          <a:bodyPr/>
          <a:lstStyle/>
          <a:p>
            <a:r>
              <a:rPr lang="en-US" dirty="0"/>
              <a:t>Formation:</a:t>
            </a:r>
          </a:p>
        </p:txBody>
      </p:sp>
      <p:sp>
        <p:nvSpPr>
          <p:cNvPr id="4" name="Rectangle 3">
            <a:extLst>
              <a:ext uri="{FF2B5EF4-FFF2-40B4-BE49-F238E27FC236}">
                <a16:creationId xmlns:a16="http://schemas.microsoft.com/office/drawing/2014/main" id="{BF81479C-A178-294F-7391-E373AB2EB7EE}"/>
              </a:ext>
            </a:extLst>
          </p:cNvPr>
          <p:cNvSpPr/>
          <p:nvPr/>
        </p:nvSpPr>
        <p:spPr>
          <a:xfrm>
            <a:off x="975360" y="2438364"/>
            <a:ext cx="1739900" cy="876336"/>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Dead Plant</a:t>
            </a:r>
          </a:p>
        </p:txBody>
      </p:sp>
      <p:sp>
        <p:nvSpPr>
          <p:cNvPr id="5" name="Arrow: Right 4">
            <a:extLst>
              <a:ext uri="{FF2B5EF4-FFF2-40B4-BE49-F238E27FC236}">
                <a16:creationId xmlns:a16="http://schemas.microsoft.com/office/drawing/2014/main" id="{7AADA4A9-3D4B-D3E6-8F87-A03DA2EE1F76}"/>
              </a:ext>
            </a:extLst>
          </p:cNvPr>
          <p:cNvSpPr/>
          <p:nvPr/>
        </p:nvSpPr>
        <p:spPr>
          <a:xfrm>
            <a:off x="2934970" y="2733040"/>
            <a:ext cx="783590" cy="365760"/>
          </a:xfrm>
          <a:prstGeom prst="rightArrow">
            <a:avLst/>
          </a:prstGeom>
          <a:solidFill>
            <a:schemeClr val="tx2">
              <a:lumMod val="25000"/>
              <a:lumOff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141269C7-C5B7-D987-0B45-393E7D111AC7}"/>
              </a:ext>
            </a:extLst>
          </p:cNvPr>
          <p:cNvSpPr/>
          <p:nvPr/>
        </p:nvSpPr>
        <p:spPr>
          <a:xfrm>
            <a:off x="3798570" y="2486624"/>
            <a:ext cx="2039620" cy="828076"/>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Turf</a:t>
            </a:r>
          </a:p>
        </p:txBody>
      </p:sp>
      <p:sp>
        <p:nvSpPr>
          <p:cNvPr id="9" name="Arrow: Right 8">
            <a:extLst>
              <a:ext uri="{FF2B5EF4-FFF2-40B4-BE49-F238E27FC236}">
                <a16:creationId xmlns:a16="http://schemas.microsoft.com/office/drawing/2014/main" id="{7E4495ED-ED18-153F-A8EF-92B2EB0D84D1}"/>
              </a:ext>
            </a:extLst>
          </p:cNvPr>
          <p:cNvSpPr/>
          <p:nvPr/>
        </p:nvSpPr>
        <p:spPr>
          <a:xfrm>
            <a:off x="5988685" y="2395184"/>
            <a:ext cx="2536190" cy="1041472"/>
          </a:xfrm>
          <a:prstGeom prst="rightArrow">
            <a:avLst/>
          </a:prstGeom>
          <a:solidFill>
            <a:schemeClr val="tx2">
              <a:lumMod val="25000"/>
              <a:lumOff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Thermal Energy </a:t>
            </a:r>
          </a:p>
          <a:p>
            <a:pPr algn="ctr"/>
            <a:r>
              <a:rPr lang="en-US" sz="1000" dirty="0"/>
              <a:t>+</a:t>
            </a:r>
          </a:p>
          <a:p>
            <a:pPr algn="ctr"/>
            <a:r>
              <a:rPr lang="en-US" sz="1000" dirty="0"/>
              <a:t>High Pressure</a:t>
            </a:r>
          </a:p>
        </p:txBody>
      </p:sp>
      <p:sp>
        <p:nvSpPr>
          <p:cNvPr id="12" name="Rectangle 11">
            <a:extLst>
              <a:ext uri="{FF2B5EF4-FFF2-40B4-BE49-F238E27FC236}">
                <a16:creationId xmlns:a16="http://schemas.microsoft.com/office/drawing/2014/main" id="{2CCAA991-6220-DB48-4D29-5E3A507537DA}"/>
              </a:ext>
            </a:extLst>
          </p:cNvPr>
          <p:cNvSpPr/>
          <p:nvPr/>
        </p:nvSpPr>
        <p:spPr>
          <a:xfrm>
            <a:off x="8675370" y="2486624"/>
            <a:ext cx="1972310" cy="876336"/>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Coal</a:t>
            </a:r>
          </a:p>
        </p:txBody>
      </p:sp>
      <p:pic>
        <p:nvPicPr>
          <p:cNvPr id="13" name="Picture 12">
            <a:extLst>
              <a:ext uri="{FF2B5EF4-FFF2-40B4-BE49-F238E27FC236}">
                <a16:creationId xmlns:a16="http://schemas.microsoft.com/office/drawing/2014/main" id="{CD9B5388-1A55-6AD9-3AA3-05BEB6E08DC4}"/>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01022" y="3609196"/>
            <a:ext cx="5989955" cy="2486025"/>
          </a:xfrm>
          <a:prstGeom prst="rect">
            <a:avLst/>
          </a:prstGeom>
          <a:noFill/>
          <a:ln>
            <a:noFill/>
          </a:ln>
        </p:spPr>
      </p:pic>
    </p:spTree>
    <p:extLst>
      <p:ext uri="{BB962C8B-B14F-4D97-AF65-F5344CB8AC3E}">
        <p14:creationId xmlns:p14="http://schemas.microsoft.com/office/powerpoint/2010/main" val="23603955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0" name="Rectangle 66">
            <a:extLst>
              <a:ext uri="{FF2B5EF4-FFF2-40B4-BE49-F238E27FC236}">
                <a16:creationId xmlns:a16="http://schemas.microsoft.com/office/drawing/2014/main" id="{059AD101-BC08-433A-AD99-409B66C2D2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68">
            <a:extLst>
              <a:ext uri="{FF2B5EF4-FFF2-40B4-BE49-F238E27FC236}">
                <a16:creationId xmlns:a16="http://schemas.microsoft.com/office/drawing/2014/main" id="{3E788242-4E16-4277-AC99-8601B722B5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94BE909-43F7-54AF-C8B8-805AA59B8D2E}"/>
              </a:ext>
            </a:extLst>
          </p:cNvPr>
          <p:cNvSpPr>
            <a:spLocks noGrp="1"/>
          </p:cNvSpPr>
          <p:nvPr>
            <p:ph type="title"/>
          </p:nvPr>
        </p:nvSpPr>
        <p:spPr>
          <a:xfrm>
            <a:off x="838200" y="727323"/>
            <a:ext cx="3798436" cy="1914277"/>
          </a:xfrm>
        </p:spPr>
        <p:txBody>
          <a:bodyPr anchor="b">
            <a:normAutofit/>
          </a:bodyPr>
          <a:lstStyle/>
          <a:p>
            <a:r>
              <a:rPr lang="en-US" dirty="0"/>
              <a:t>Availability and Consumption:</a:t>
            </a:r>
          </a:p>
        </p:txBody>
      </p:sp>
      <p:sp>
        <p:nvSpPr>
          <p:cNvPr id="3" name="Content Placeholder 2">
            <a:extLst>
              <a:ext uri="{FF2B5EF4-FFF2-40B4-BE49-F238E27FC236}">
                <a16:creationId xmlns:a16="http://schemas.microsoft.com/office/drawing/2014/main" id="{08BF442A-0549-06FA-00B8-6745F542A648}"/>
              </a:ext>
            </a:extLst>
          </p:cNvPr>
          <p:cNvSpPr>
            <a:spLocks noGrp="1"/>
          </p:cNvSpPr>
          <p:nvPr>
            <p:ph idx="1"/>
          </p:nvPr>
        </p:nvSpPr>
        <p:spPr>
          <a:xfrm>
            <a:off x="838200" y="2788920"/>
            <a:ext cx="3798436" cy="3388042"/>
          </a:xfrm>
        </p:spPr>
        <p:txBody>
          <a:bodyPr>
            <a:normAutofit/>
          </a:bodyPr>
          <a:lstStyle/>
          <a:p>
            <a:r>
              <a:rPr lang="en-US" dirty="0"/>
              <a:t>Most abundant fossil fuels</a:t>
            </a:r>
          </a:p>
          <a:p>
            <a:r>
              <a:rPr lang="en-US" dirty="0"/>
              <a:t>Has more than 1 trillion tons of reserves and 8.5 billion tons of consumption.</a:t>
            </a:r>
          </a:p>
          <a:p>
            <a:r>
              <a:rPr lang="en-US" dirty="0"/>
              <a:t>US is considered the country with highest reserve followed by Russia and China.</a:t>
            </a:r>
          </a:p>
        </p:txBody>
      </p:sp>
      <p:grpSp>
        <p:nvGrpSpPr>
          <p:cNvPr id="82" name="Group 70">
            <a:extLst>
              <a:ext uri="{FF2B5EF4-FFF2-40B4-BE49-F238E27FC236}">
                <a16:creationId xmlns:a16="http://schemas.microsoft.com/office/drawing/2014/main" id="{87CB8D36-9DE0-44D4-B67A-16D4F21213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167689" y="-6437"/>
            <a:ext cx="6399627" cy="6864437"/>
            <a:chOff x="5167689" y="-6437"/>
            <a:chExt cx="6399627" cy="6864437"/>
          </a:xfrm>
        </p:grpSpPr>
        <p:cxnSp>
          <p:nvCxnSpPr>
            <p:cNvPr id="72" name="Straight Connector 71">
              <a:extLst>
                <a:ext uri="{FF2B5EF4-FFF2-40B4-BE49-F238E27FC236}">
                  <a16:creationId xmlns:a16="http://schemas.microsoft.com/office/drawing/2014/main" id="{43B47A15-9292-4357-AA25-E187AC166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0"/>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1266E215-42AC-4D6A-A37F-B0C2E2FB992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60990" y="-6437"/>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0DC49225-8670-4B30-BEA8-3CDE3C6DD48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581337"/>
              <a:ext cx="639962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212D652B-23A7-429E-A3E1-62ABA17B8B4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6276734"/>
              <a:ext cx="639962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pic>
        <p:nvPicPr>
          <p:cNvPr id="4" name="Picture 3">
            <a:extLst>
              <a:ext uri="{FF2B5EF4-FFF2-40B4-BE49-F238E27FC236}">
                <a16:creationId xmlns:a16="http://schemas.microsoft.com/office/drawing/2014/main" id="{FE357A0E-6D43-3B5E-9780-E20E0C279C6A}"/>
              </a:ext>
            </a:extLst>
          </p:cNvPr>
          <p:cNvPicPr>
            <a:picLocks noChangeAspect="1"/>
          </p:cNvPicPr>
          <p:nvPr/>
        </p:nvPicPr>
        <p:blipFill rotWithShape="1">
          <a:blip r:embed="rId2"/>
          <a:srcRect r="6947"/>
          <a:stretch/>
        </p:blipFill>
        <p:spPr>
          <a:xfrm>
            <a:off x="5472647" y="930561"/>
            <a:ext cx="5830480" cy="4996949"/>
          </a:xfrm>
          <a:prstGeom prst="rect">
            <a:avLst/>
          </a:prstGeom>
        </p:spPr>
      </p:pic>
    </p:spTree>
    <p:extLst>
      <p:ext uri="{BB962C8B-B14F-4D97-AF65-F5344CB8AC3E}">
        <p14:creationId xmlns:p14="http://schemas.microsoft.com/office/powerpoint/2010/main" val="41293846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5">
            <a:extLst>
              <a:ext uri="{FF2B5EF4-FFF2-40B4-BE49-F238E27FC236}">
                <a16:creationId xmlns:a16="http://schemas.microsoft.com/office/drawing/2014/main" id="{AE6FDE22-1F54-452D-A9BA-1BE9FDB534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
            <a:ext cx="12192001"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27">
            <a:extLst>
              <a:ext uri="{FF2B5EF4-FFF2-40B4-BE49-F238E27FC236}">
                <a16:creationId xmlns:a16="http://schemas.microsoft.com/office/drawing/2014/main" id="{E24727BA-2777-4823-88E1-1B4B619685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29">
            <a:extLst>
              <a:ext uri="{FF2B5EF4-FFF2-40B4-BE49-F238E27FC236}">
                <a16:creationId xmlns:a16="http://schemas.microsoft.com/office/drawing/2014/main" id="{2AB0E0E5-A956-4B80-A317-E670B96CB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73465"/>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Fumes from a powerplant chimney">
            <a:extLst>
              <a:ext uri="{FF2B5EF4-FFF2-40B4-BE49-F238E27FC236}">
                <a16:creationId xmlns:a16="http://schemas.microsoft.com/office/drawing/2014/main" id="{D2E90255-E82E-90D9-28FA-99A2B2CE60D3}"/>
              </a:ext>
            </a:extLst>
          </p:cNvPr>
          <p:cNvPicPr>
            <a:picLocks noChangeAspect="1"/>
          </p:cNvPicPr>
          <p:nvPr/>
        </p:nvPicPr>
        <p:blipFill rotWithShape="1">
          <a:blip r:embed="rId2">
            <a:alphaModFix amt="40000"/>
          </a:blip>
          <a:srcRect t="16479"/>
          <a:stretch/>
        </p:blipFill>
        <p:spPr>
          <a:xfrm>
            <a:off x="20" y="-1"/>
            <a:ext cx="12191980" cy="6873463"/>
          </a:xfrm>
          <a:prstGeom prst="rect">
            <a:avLst/>
          </a:prstGeom>
          <a:ln w="12700">
            <a:noFill/>
          </a:ln>
        </p:spPr>
      </p:pic>
      <p:grpSp>
        <p:nvGrpSpPr>
          <p:cNvPr id="44" name="Group 31">
            <a:extLst>
              <a:ext uri="{FF2B5EF4-FFF2-40B4-BE49-F238E27FC236}">
                <a16:creationId xmlns:a16="http://schemas.microsoft.com/office/drawing/2014/main" id="{68142369-1172-4897-98AF-7E16842C4A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
            <a:ext cx="12192000" cy="6857996"/>
            <a:chOff x="572" y="-1"/>
            <a:chExt cx="12192000" cy="6857996"/>
          </a:xfrm>
        </p:grpSpPr>
        <p:cxnSp>
          <p:nvCxnSpPr>
            <p:cNvPr id="33" name="Straight Connector 32">
              <a:extLst>
                <a:ext uri="{FF2B5EF4-FFF2-40B4-BE49-F238E27FC236}">
                  <a16:creationId xmlns:a16="http://schemas.microsoft.com/office/drawing/2014/main" id="{6B4EC643-469D-49F7-B2C7-FA3DA6FFAC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33C04565-7FC8-416F-9C08-F430D337F8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2BD8DCF-6634-460D-AA2E-1357451FBA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EAC9175-245B-4886-A4F2-EEA53C13F54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45" name="Graphic 33">
              <a:extLst>
                <a:ext uri="{FF2B5EF4-FFF2-40B4-BE49-F238E27FC236}">
                  <a16:creationId xmlns:a16="http://schemas.microsoft.com/office/drawing/2014/main" id="{BC567658-11B8-4D35-89AE-B735346691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46" name="Graphic 33">
              <a:extLst>
                <a:ext uri="{FF2B5EF4-FFF2-40B4-BE49-F238E27FC236}">
                  <a16:creationId xmlns:a16="http://schemas.microsoft.com/office/drawing/2014/main" id="{B2AAA79A-1602-4193-8170-9C436D9CED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 name="Title 1">
            <a:extLst>
              <a:ext uri="{FF2B5EF4-FFF2-40B4-BE49-F238E27FC236}">
                <a16:creationId xmlns:a16="http://schemas.microsoft.com/office/drawing/2014/main" id="{A9D9E433-4319-7B78-0B37-3552F1577BA2}"/>
              </a:ext>
            </a:extLst>
          </p:cNvPr>
          <p:cNvSpPr>
            <a:spLocks noGrp="1"/>
          </p:cNvSpPr>
          <p:nvPr>
            <p:ph type="title"/>
          </p:nvPr>
        </p:nvSpPr>
        <p:spPr>
          <a:xfrm>
            <a:off x="841248" y="876303"/>
            <a:ext cx="8817102" cy="2978517"/>
          </a:xfrm>
        </p:spPr>
        <p:txBody>
          <a:bodyPr anchor="b">
            <a:normAutofit/>
          </a:bodyPr>
          <a:lstStyle/>
          <a:p>
            <a:r>
              <a:rPr lang="en-US" dirty="0">
                <a:solidFill>
                  <a:srgbClr val="FFFFFF"/>
                </a:solidFill>
              </a:rPr>
              <a:t>CO2 and Green House Emissions:</a:t>
            </a:r>
          </a:p>
        </p:txBody>
      </p:sp>
      <p:sp>
        <p:nvSpPr>
          <p:cNvPr id="3" name="Content Placeholder 2">
            <a:extLst>
              <a:ext uri="{FF2B5EF4-FFF2-40B4-BE49-F238E27FC236}">
                <a16:creationId xmlns:a16="http://schemas.microsoft.com/office/drawing/2014/main" id="{B0CB3D2B-524C-B266-C0A6-2805101ABC30}"/>
              </a:ext>
            </a:extLst>
          </p:cNvPr>
          <p:cNvSpPr>
            <a:spLocks noGrp="1"/>
          </p:cNvSpPr>
          <p:nvPr>
            <p:ph idx="1"/>
          </p:nvPr>
        </p:nvSpPr>
        <p:spPr>
          <a:xfrm>
            <a:off x="841248" y="4105835"/>
            <a:ext cx="8817102" cy="1918725"/>
          </a:xfrm>
        </p:spPr>
        <p:txBody>
          <a:bodyPr>
            <a:normAutofit/>
          </a:bodyPr>
          <a:lstStyle/>
          <a:p>
            <a:pPr>
              <a:lnSpc>
                <a:spcPct val="100000"/>
              </a:lnSpc>
            </a:pPr>
            <a:r>
              <a:rPr lang="en-US">
                <a:solidFill>
                  <a:srgbClr val="FFFFFF"/>
                </a:solidFill>
              </a:rPr>
              <a:t>Emits highest level of CO2 compared to all other energy sources. (30% of total CO2 emissions)</a:t>
            </a:r>
          </a:p>
          <a:p>
            <a:pPr>
              <a:lnSpc>
                <a:spcPct val="100000"/>
              </a:lnSpc>
            </a:pPr>
            <a:r>
              <a:rPr lang="en-US">
                <a:solidFill>
                  <a:srgbClr val="FFFFFF"/>
                </a:solidFill>
              </a:rPr>
              <a:t>It releases several toxins including mercury, ash, sulfur when released into the air.</a:t>
            </a:r>
          </a:p>
          <a:p>
            <a:pPr>
              <a:lnSpc>
                <a:spcPct val="100000"/>
              </a:lnSpc>
            </a:pPr>
            <a:r>
              <a:rPr lang="en-US">
                <a:solidFill>
                  <a:srgbClr val="FFFFFF"/>
                </a:solidFill>
              </a:rPr>
              <a:t>These toxins effect pollution, health and climate change severity.</a:t>
            </a:r>
          </a:p>
          <a:p>
            <a:pPr>
              <a:lnSpc>
                <a:spcPct val="100000"/>
              </a:lnSpc>
            </a:pPr>
            <a:r>
              <a:rPr lang="en-US">
                <a:solidFill>
                  <a:srgbClr val="FFFFFF"/>
                </a:solidFill>
              </a:rPr>
              <a:t>It leads to the death of 465000 individuals yearly.</a:t>
            </a:r>
          </a:p>
          <a:p>
            <a:pPr marL="0" indent="0">
              <a:lnSpc>
                <a:spcPct val="100000"/>
              </a:lnSpc>
              <a:buNone/>
            </a:pPr>
            <a:endParaRPr lang="en-US">
              <a:solidFill>
                <a:srgbClr val="FFFFFF"/>
              </a:solidFill>
            </a:endParaRPr>
          </a:p>
        </p:txBody>
      </p:sp>
    </p:spTree>
    <p:extLst>
      <p:ext uri="{BB962C8B-B14F-4D97-AF65-F5344CB8AC3E}">
        <p14:creationId xmlns:p14="http://schemas.microsoft.com/office/powerpoint/2010/main" val="2717676176"/>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9E750-D02D-459F-FDFC-2CB550BAEE86}"/>
              </a:ext>
            </a:extLst>
          </p:cNvPr>
          <p:cNvSpPr>
            <a:spLocks noGrp="1"/>
          </p:cNvSpPr>
          <p:nvPr>
            <p:ph type="title"/>
          </p:nvPr>
        </p:nvSpPr>
        <p:spPr/>
        <p:txBody>
          <a:bodyPr/>
          <a:lstStyle/>
          <a:p>
            <a:r>
              <a:rPr lang="en-US" dirty="0"/>
              <a:t>Operation of Coal Power Plants:</a:t>
            </a:r>
          </a:p>
        </p:txBody>
      </p:sp>
      <p:pic>
        <p:nvPicPr>
          <p:cNvPr id="8" name="Content Placeholder 7" descr="Chart&#10;&#10;Description automatically generated">
            <a:extLst>
              <a:ext uri="{FF2B5EF4-FFF2-40B4-BE49-F238E27FC236}">
                <a16:creationId xmlns:a16="http://schemas.microsoft.com/office/drawing/2014/main" id="{5D336A6B-9337-AECB-82B6-EF09232FFE65}"/>
              </a:ext>
            </a:extLst>
          </p:cNvPr>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5973" t="23449" r="7991" b="13304"/>
          <a:stretch/>
        </p:blipFill>
        <p:spPr bwMode="auto">
          <a:xfrm>
            <a:off x="3923817" y="2847371"/>
            <a:ext cx="7639291" cy="3419906"/>
          </a:xfrm>
          <a:prstGeom prst="rect">
            <a:avLst/>
          </a:prstGeom>
          <a:noFill/>
          <a:ln>
            <a:noFill/>
          </a:ln>
          <a:extLst>
            <a:ext uri="{53640926-AAD7-44D8-BBD7-CCE9431645EC}">
              <a14:shadowObscured xmlns:a14="http://schemas.microsoft.com/office/drawing/2010/main"/>
            </a:ext>
          </a:extLst>
        </p:spPr>
      </p:pic>
      <p:sp>
        <p:nvSpPr>
          <p:cNvPr id="10" name="TextBox 9">
            <a:extLst>
              <a:ext uri="{FF2B5EF4-FFF2-40B4-BE49-F238E27FC236}">
                <a16:creationId xmlns:a16="http://schemas.microsoft.com/office/drawing/2014/main" id="{12F3E436-976A-114B-28D7-DB9E2B1397FD}"/>
              </a:ext>
            </a:extLst>
          </p:cNvPr>
          <p:cNvSpPr txBox="1"/>
          <p:nvPr/>
        </p:nvSpPr>
        <p:spPr>
          <a:xfrm>
            <a:off x="838200" y="1879005"/>
            <a:ext cx="3185160" cy="553998"/>
          </a:xfrm>
          <a:prstGeom prst="rect">
            <a:avLst/>
          </a:prstGeom>
          <a:noFill/>
        </p:spPr>
        <p:txBody>
          <a:bodyPr wrap="square" rtlCol="0">
            <a:spAutoFit/>
          </a:bodyPr>
          <a:lstStyle/>
          <a:p>
            <a:r>
              <a:rPr lang="en-US" sz="3000" dirty="0">
                <a:solidFill>
                  <a:schemeClr val="tx2">
                    <a:lumMod val="50000"/>
                    <a:lumOff val="50000"/>
                  </a:schemeClr>
                </a:solidFill>
                <a:latin typeface="+mj-lt"/>
              </a:rPr>
              <a:t>Rankine Cycle</a:t>
            </a:r>
            <a:r>
              <a:rPr lang="en-US" dirty="0">
                <a:solidFill>
                  <a:schemeClr val="tx2">
                    <a:lumMod val="50000"/>
                    <a:lumOff val="50000"/>
                  </a:schemeClr>
                </a:solidFill>
              </a:rPr>
              <a:t>:</a:t>
            </a:r>
          </a:p>
        </p:txBody>
      </p: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2911DCEC-353B-AC4C-672D-612F7F686100}"/>
                  </a:ext>
                </a:extLst>
              </p:cNvPr>
              <p:cNvSpPr txBox="1"/>
              <p:nvPr/>
            </p:nvSpPr>
            <p:spPr>
              <a:xfrm>
                <a:off x="717630" y="2847371"/>
                <a:ext cx="3185160" cy="664797"/>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r>
                        <a:rPr lang="en-US" sz="1800" i="1" smtClean="0">
                          <a:effectLst/>
                          <a:latin typeface="Cambria Math" panose="02040503050406030204" pitchFamily="18" charset="0"/>
                          <a:ea typeface="Calibri" panose="020F0502020204030204" pitchFamily="34" charset="0"/>
                          <a:cs typeface="Times New Roman" panose="02020603050405020304" pitchFamily="18" charset="0"/>
                        </a:rPr>
                        <m:t>𝜂</m:t>
                      </m:r>
                      <m:r>
                        <a:rPr lang="en-US" sz="1800" i="1" smtClean="0">
                          <a:effectLst/>
                          <a:latin typeface="Cambria Math" panose="02040503050406030204" pitchFamily="18" charset="0"/>
                          <a:ea typeface="Calibri" panose="020F0502020204030204" pitchFamily="34" charset="0"/>
                          <a:cs typeface="Times New Roman" panose="02020603050405020304" pitchFamily="18" charset="0"/>
                        </a:rPr>
                        <m:t>=</m:t>
                      </m:r>
                      <m:f>
                        <m:fPr>
                          <m:ctrlPr>
                            <a:rPr lang="en-US" sz="1800" i="1">
                              <a:effectLst/>
                              <a:latin typeface="Cambria Math" panose="02040503050406030204" pitchFamily="18" charset="0"/>
                              <a:cs typeface="Times New Roman" panose="02020603050405020304" pitchFamily="18" charset="0"/>
                            </a:rPr>
                          </m:ctrlPr>
                        </m:fPr>
                        <m:num>
                          <m:sSub>
                            <m:sSubPr>
                              <m:ctrlPr>
                                <a:rPr lang="en-US" sz="1800" i="1">
                                  <a:effectLst/>
                                  <a:latin typeface="Cambria Math" panose="02040503050406030204" pitchFamily="18" charset="0"/>
                                  <a:cs typeface="Times New Roman" panose="02020603050405020304" pitchFamily="18" charset="0"/>
                                </a:rPr>
                              </m:ctrlPr>
                            </m:sSubPr>
                            <m:e>
                              <m:r>
                                <a:rPr lang="en-US" sz="1800" i="1">
                                  <a:effectLst/>
                                  <a:latin typeface="Cambria Math" panose="02040503050406030204" pitchFamily="18" charset="0"/>
                                  <a:ea typeface="Calibri" panose="020F0502020204030204" pitchFamily="34" charset="0"/>
                                  <a:cs typeface="Times New Roman" panose="02020603050405020304" pitchFamily="18" charset="0"/>
                                </a:rPr>
                                <m:t>𝑊</m:t>
                              </m:r>
                            </m:e>
                            <m:sub>
                              <m:r>
                                <a:rPr lang="en-US" sz="1800" i="1">
                                  <a:effectLst/>
                                  <a:latin typeface="Cambria Math" panose="02040503050406030204" pitchFamily="18" charset="0"/>
                                  <a:ea typeface="Calibri" panose="020F0502020204030204" pitchFamily="34" charset="0"/>
                                  <a:cs typeface="Times New Roman" panose="02020603050405020304" pitchFamily="18" charset="0"/>
                                </a:rPr>
                                <m:t>𝑜𝑢𝑡</m:t>
                              </m:r>
                            </m:sub>
                          </m:sSub>
                        </m:num>
                        <m:den>
                          <m:sSub>
                            <m:sSubPr>
                              <m:ctrlPr>
                                <a:rPr lang="en-US" sz="1800" i="1">
                                  <a:effectLst/>
                                  <a:latin typeface="Cambria Math" panose="02040503050406030204" pitchFamily="18" charset="0"/>
                                  <a:cs typeface="Times New Roman" panose="02020603050405020304" pitchFamily="18" charset="0"/>
                                </a:rPr>
                              </m:ctrlPr>
                            </m:sSubPr>
                            <m:e>
                              <m:r>
                                <a:rPr lang="en-US" sz="1800" i="1">
                                  <a:effectLst/>
                                  <a:latin typeface="Cambria Math" panose="02040503050406030204" pitchFamily="18" charset="0"/>
                                  <a:ea typeface="Calibri" panose="020F0502020204030204" pitchFamily="34" charset="0"/>
                                  <a:cs typeface="Times New Roman" panose="02020603050405020304" pitchFamily="18" charset="0"/>
                                </a:rPr>
                                <m:t>𝑊</m:t>
                              </m:r>
                            </m:e>
                            <m:sub>
                              <m:r>
                                <a:rPr lang="en-US" sz="1800" i="1">
                                  <a:effectLst/>
                                  <a:latin typeface="Cambria Math" panose="02040503050406030204" pitchFamily="18" charset="0"/>
                                  <a:ea typeface="Calibri" panose="020F0502020204030204" pitchFamily="34" charset="0"/>
                                  <a:cs typeface="Times New Roman" panose="02020603050405020304" pitchFamily="18" charset="0"/>
                                </a:rPr>
                                <m:t>𝑖𝑛</m:t>
                              </m:r>
                            </m:sub>
                          </m:sSub>
                        </m:den>
                      </m:f>
                      <m:r>
                        <a:rPr lang="en-US" i="1">
                          <a:latin typeface="Cambria Math" panose="02040503050406030204" pitchFamily="18" charset="0"/>
                          <a:ea typeface="Calibri" panose="020F0502020204030204" pitchFamily="34" charset="0"/>
                          <a:cs typeface="Times New Roman" panose="02020603050405020304" pitchFamily="18" charset="0"/>
                        </a:rPr>
                        <m:t>=</m:t>
                      </m:r>
                      <m:f>
                        <m:fPr>
                          <m:ctrlPr>
                            <a:rPr lang="en-US" i="1">
                              <a:latin typeface="Cambria Math" panose="02040503050406030204" pitchFamily="18" charset="0"/>
                              <a:cs typeface="Times New Roman" panose="02020603050405020304" pitchFamily="18" charset="0"/>
                            </a:rPr>
                          </m:ctrlPr>
                        </m:fPr>
                        <m:num>
                          <m:sSub>
                            <m:sSubPr>
                              <m:ctrlPr>
                                <a:rPr lang="en-US" i="1">
                                  <a:latin typeface="Cambria Math" panose="02040503050406030204" pitchFamily="18" charset="0"/>
                                  <a:cs typeface="Times New Roman" panose="02020603050405020304" pitchFamily="18" charset="0"/>
                                </a:rPr>
                              </m:ctrlPr>
                            </m:sSubPr>
                            <m:e>
                              <m:r>
                                <a:rPr lang="en-US" i="1">
                                  <a:latin typeface="Cambria Math" panose="02040503050406030204" pitchFamily="18" charset="0"/>
                                  <a:ea typeface="Calibri" panose="020F0502020204030204" pitchFamily="34" charset="0"/>
                                  <a:cs typeface="Times New Roman" panose="02020603050405020304" pitchFamily="18" charset="0"/>
                                </a:rPr>
                                <m:t>𝑊</m:t>
                              </m:r>
                            </m:e>
                            <m:sub>
                              <m:r>
                                <a:rPr lang="en-US" i="1">
                                  <a:latin typeface="Cambria Math" panose="02040503050406030204" pitchFamily="18" charset="0"/>
                                  <a:ea typeface="Calibri" panose="020F0502020204030204" pitchFamily="34" charset="0"/>
                                  <a:cs typeface="Times New Roman" panose="02020603050405020304" pitchFamily="18" charset="0"/>
                                </a:rPr>
                                <m:t>𝑡𝑢𝑟𝑏𝑖𝑛𝑒</m:t>
                              </m:r>
                            </m:sub>
                          </m:sSub>
                          <m:r>
                            <a:rPr lang="en-US" i="1">
                              <a:latin typeface="Cambria Math" panose="02040503050406030204" pitchFamily="18" charset="0"/>
                              <a:ea typeface="Calibri" panose="020F0502020204030204" pitchFamily="34" charset="0"/>
                              <a:cs typeface="Times New Roman" panose="02020603050405020304" pitchFamily="18" charset="0"/>
                            </a:rPr>
                            <m:t>−</m:t>
                          </m:r>
                          <m:sSub>
                            <m:sSubPr>
                              <m:ctrlPr>
                                <a:rPr lang="en-US" i="1">
                                  <a:latin typeface="Cambria Math" panose="02040503050406030204" pitchFamily="18" charset="0"/>
                                  <a:cs typeface="Times New Roman" panose="02020603050405020304" pitchFamily="18" charset="0"/>
                                </a:rPr>
                              </m:ctrlPr>
                            </m:sSubPr>
                            <m:e>
                              <m:r>
                                <a:rPr lang="en-US" i="1">
                                  <a:latin typeface="Cambria Math" panose="02040503050406030204" pitchFamily="18" charset="0"/>
                                  <a:ea typeface="Calibri" panose="020F0502020204030204" pitchFamily="34" charset="0"/>
                                  <a:cs typeface="Times New Roman" panose="02020603050405020304" pitchFamily="18" charset="0"/>
                                </a:rPr>
                                <m:t>𝑊</m:t>
                              </m:r>
                            </m:e>
                            <m:sub>
                              <m:r>
                                <a:rPr lang="en-US" i="1">
                                  <a:latin typeface="Cambria Math" panose="02040503050406030204" pitchFamily="18" charset="0"/>
                                  <a:ea typeface="Calibri" panose="020F0502020204030204" pitchFamily="34" charset="0"/>
                                  <a:cs typeface="Times New Roman" panose="02020603050405020304" pitchFamily="18" charset="0"/>
                                </a:rPr>
                                <m:t>𝑝𝑢𝑚𝑝</m:t>
                              </m:r>
                            </m:sub>
                          </m:sSub>
                        </m:num>
                        <m:den>
                          <m:sSub>
                            <m:sSubPr>
                              <m:ctrlPr>
                                <a:rPr lang="en-US" i="1">
                                  <a:latin typeface="Cambria Math" panose="02040503050406030204" pitchFamily="18" charset="0"/>
                                  <a:cs typeface="Times New Roman" panose="02020603050405020304" pitchFamily="18" charset="0"/>
                                </a:rPr>
                              </m:ctrlPr>
                            </m:sSubPr>
                            <m:e>
                              <m:r>
                                <a:rPr lang="en-US" i="1">
                                  <a:latin typeface="Cambria Math" panose="02040503050406030204" pitchFamily="18" charset="0"/>
                                  <a:ea typeface="Calibri" panose="020F0502020204030204" pitchFamily="34" charset="0"/>
                                  <a:cs typeface="Times New Roman" panose="02020603050405020304" pitchFamily="18" charset="0"/>
                                </a:rPr>
                                <m:t>𝑄</m:t>
                              </m:r>
                            </m:e>
                            <m:sub>
                              <m:r>
                                <a:rPr lang="en-US" i="1">
                                  <a:latin typeface="Cambria Math" panose="02040503050406030204" pitchFamily="18" charset="0"/>
                                  <a:ea typeface="Calibri" panose="020F0502020204030204" pitchFamily="34" charset="0"/>
                                  <a:cs typeface="Times New Roman" panose="02020603050405020304" pitchFamily="18" charset="0"/>
                                </a:rPr>
                                <m:t>𝑖𝑛</m:t>
                              </m:r>
                            </m:sub>
                          </m:sSub>
                        </m:den>
                      </m:f>
                    </m:oMath>
                  </m:oMathPara>
                </a14:m>
                <a:endParaRPr lang="en-US" dirty="0"/>
              </a:p>
            </p:txBody>
          </p:sp>
        </mc:Choice>
        <mc:Fallback xmlns="">
          <p:sp>
            <p:nvSpPr>
              <p:cNvPr id="18" name="TextBox 17">
                <a:extLst>
                  <a:ext uri="{FF2B5EF4-FFF2-40B4-BE49-F238E27FC236}">
                    <a16:creationId xmlns:a16="http://schemas.microsoft.com/office/drawing/2014/main" id="{2911DCEC-353B-AC4C-672D-612F7F686100}"/>
                  </a:ext>
                </a:extLst>
              </p:cNvPr>
              <p:cNvSpPr txBox="1">
                <a:spLocks noRot="1" noChangeAspect="1" noMove="1" noResize="1" noEditPoints="1" noAdjustHandles="1" noChangeArrowheads="1" noChangeShapeType="1" noTextEdit="1"/>
              </p:cNvSpPr>
              <p:nvPr/>
            </p:nvSpPr>
            <p:spPr>
              <a:xfrm>
                <a:off x="717630" y="2847371"/>
                <a:ext cx="3185160" cy="664797"/>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2F63025B-F94E-D366-11E7-62C3A55528B4}"/>
                  </a:ext>
                </a:extLst>
              </p:cNvPr>
              <p:cNvSpPr txBox="1"/>
              <p:nvPr/>
            </p:nvSpPr>
            <p:spPr>
              <a:xfrm>
                <a:off x="838200" y="4236334"/>
                <a:ext cx="2344837" cy="913199"/>
              </a:xfrm>
              <a:prstGeom prst="rect">
                <a:avLst/>
              </a:prstGeom>
              <a:noFill/>
            </p:spPr>
            <p:txBody>
              <a:bodyPr wrap="square" rtlCol="0">
                <a:spAutoFit/>
              </a:bodyPr>
              <a:lstStyle/>
              <a:p>
                <a:pPr>
                  <a:lnSpc>
                    <a:spcPct val="107000"/>
                  </a:lnSpc>
                  <a:spcAft>
                    <a:spcPts val="800"/>
                  </a:spcAft>
                </a:pPr>
                <a14:m>
                  <m:oMathPara xmlns:m="http://schemas.openxmlformats.org/officeDocument/2006/math">
                    <m:oMathParaPr>
                      <m:jc m:val="centerGroup"/>
                    </m:oMathParaPr>
                    <m:oMath xmlns:m="http://schemas.openxmlformats.org/officeDocument/2006/math">
                      <m:sSub>
                        <m:sSubPr>
                          <m:ctrlPr>
                            <a:rPr lang="en-US" sz="1800" i="1" smtClean="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a:effectLst/>
                              <a:latin typeface="Cambria Math" panose="02040503050406030204" pitchFamily="18" charset="0"/>
                              <a:ea typeface="Calibri" panose="020F0502020204030204" pitchFamily="34" charset="0"/>
                              <a:cs typeface="Times New Roman" panose="02020603050405020304" pitchFamily="18" charset="0"/>
                            </a:rPr>
                            <m:t>𝑊</m:t>
                          </m:r>
                        </m:e>
                        <m:sub>
                          <m:r>
                            <a:rPr lang="en-US" sz="1800" i="1">
                              <a:effectLst/>
                              <a:latin typeface="Cambria Math" panose="02040503050406030204" pitchFamily="18" charset="0"/>
                              <a:ea typeface="Calibri" panose="020F0502020204030204" pitchFamily="34" charset="0"/>
                              <a:cs typeface="Times New Roman" panose="02020603050405020304" pitchFamily="18" charset="0"/>
                            </a:rPr>
                            <m:t>𝑡𝑢𝑟𝑏𝑖𝑛𝑒</m:t>
                          </m:r>
                        </m:sub>
                      </m:sSub>
                      <m:r>
                        <a:rPr lang="en-US" i="1">
                          <a:latin typeface="Cambria Math" panose="02040503050406030204" pitchFamily="18" charset="0"/>
                          <a:ea typeface="Calibri" panose="020F0502020204030204" pitchFamily="34" charset="0"/>
                          <a:cs typeface="Times New Roman" panose="02020603050405020304" pitchFamily="18" charset="0"/>
                        </a:rPr>
                        <m:t>=</m:t>
                      </m:r>
                      <m:acc>
                        <m:accPr>
                          <m:chr m:val="̇"/>
                          <m:ctrlPr>
                            <a:rPr lang="en-US" i="1">
                              <a:latin typeface="Cambria Math" panose="02040503050406030204" pitchFamily="18" charset="0"/>
                              <a:ea typeface="Calibri" panose="020F0502020204030204" pitchFamily="34" charset="0"/>
                              <a:cs typeface="Times New Roman" panose="02020603050405020304" pitchFamily="18" charset="0"/>
                            </a:rPr>
                          </m:ctrlPr>
                        </m:accPr>
                        <m:e>
                          <m:r>
                            <a:rPr lang="en-US" i="1">
                              <a:latin typeface="Cambria Math" panose="02040503050406030204" pitchFamily="18" charset="0"/>
                              <a:ea typeface="Calibri" panose="020F0502020204030204" pitchFamily="34" charset="0"/>
                              <a:cs typeface="Times New Roman" panose="02020603050405020304" pitchFamily="18" charset="0"/>
                            </a:rPr>
                            <m:t>𝑚</m:t>
                          </m:r>
                        </m:e>
                      </m:acc>
                      <m:sSub>
                        <m:sSubPr>
                          <m:ctrlPr>
                            <a:rPr lang="en-US" i="1">
                              <a:latin typeface="Cambria Math" panose="02040503050406030204" pitchFamily="18" charset="0"/>
                              <a:ea typeface="Calibri" panose="020F0502020204030204" pitchFamily="34" charset="0"/>
                              <a:cs typeface="Times New Roman" panose="02020603050405020304" pitchFamily="18" charset="0"/>
                            </a:rPr>
                          </m:ctrlPr>
                        </m:sSubPr>
                        <m:e>
                          <m:r>
                            <a:rPr lang="en-US" i="1">
                              <a:latin typeface="Cambria Math" panose="02040503050406030204" pitchFamily="18" charset="0"/>
                              <a:ea typeface="Calibri" panose="020F0502020204030204" pitchFamily="34" charset="0"/>
                              <a:cs typeface="Times New Roman" panose="02020603050405020304" pitchFamily="18" charset="0"/>
                            </a:rPr>
                            <m:t>(</m:t>
                          </m:r>
                          <m:r>
                            <a:rPr lang="en-US" i="1">
                              <a:latin typeface="Cambria Math" panose="02040503050406030204" pitchFamily="18" charset="0"/>
                              <a:ea typeface="Calibri" panose="020F0502020204030204" pitchFamily="34" charset="0"/>
                              <a:cs typeface="Times New Roman" panose="02020603050405020304" pitchFamily="18" charset="0"/>
                            </a:rPr>
                            <m:t>h</m:t>
                          </m:r>
                        </m:e>
                        <m:sub>
                          <m:r>
                            <a:rPr lang="en-US" i="1">
                              <a:latin typeface="Cambria Math" panose="02040503050406030204" pitchFamily="18" charset="0"/>
                              <a:ea typeface="Calibri" panose="020F0502020204030204" pitchFamily="34" charset="0"/>
                              <a:cs typeface="Times New Roman" panose="02020603050405020304" pitchFamily="18" charset="0"/>
                            </a:rPr>
                            <m:t>3</m:t>
                          </m:r>
                        </m:sub>
                      </m:sSub>
                      <m:r>
                        <a:rPr lang="en-US" i="1">
                          <a:latin typeface="Cambria Math" panose="02040503050406030204" pitchFamily="18" charset="0"/>
                          <a:ea typeface="Calibri" panose="020F0502020204030204" pitchFamily="34" charset="0"/>
                          <a:cs typeface="Times New Roman" panose="02020603050405020304" pitchFamily="18" charset="0"/>
                        </a:rPr>
                        <m:t>−</m:t>
                      </m:r>
                      <m:sSub>
                        <m:sSubPr>
                          <m:ctrlPr>
                            <a:rPr lang="en-US" i="1">
                              <a:latin typeface="Cambria Math" panose="02040503050406030204" pitchFamily="18" charset="0"/>
                              <a:ea typeface="Calibri" panose="020F0502020204030204" pitchFamily="34" charset="0"/>
                              <a:cs typeface="Times New Roman" panose="02020603050405020304" pitchFamily="18" charset="0"/>
                            </a:rPr>
                          </m:ctrlPr>
                        </m:sSubPr>
                        <m:e>
                          <m:r>
                            <a:rPr lang="en-US" i="1">
                              <a:latin typeface="Cambria Math" panose="02040503050406030204" pitchFamily="18" charset="0"/>
                              <a:ea typeface="Calibri" panose="020F0502020204030204" pitchFamily="34" charset="0"/>
                              <a:cs typeface="Times New Roman" panose="02020603050405020304" pitchFamily="18" charset="0"/>
                            </a:rPr>
                            <m:t>h</m:t>
                          </m:r>
                        </m:e>
                        <m:sub>
                          <m:r>
                            <a:rPr lang="en-US" i="1">
                              <a:latin typeface="Cambria Math" panose="02040503050406030204" pitchFamily="18" charset="0"/>
                              <a:ea typeface="Calibri" panose="020F0502020204030204" pitchFamily="34" charset="0"/>
                              <a:cs typeface="Times New Roman" panose="02020603050405020304" pitchFamily="18" charset="0"/>
                            </a:rPr>
                            <m:t>4</m:t>
                          </m:r>
                        </m:sub>
                      </m:sSub>
                      <m:r>
                        <a:rPr lang="en-US" i="1" smtClean="0">
                          <a:latin typeface="Cambria Math" panose="02040503050406030204" pitchFamily="18" charset="0"/>
                          <a:ea typeface="Calibri" panose="020F0502020204030204" pitchFamily="34" charset="0"/>
                          <a:cs typeface="Times New Roman" panose="02020603050405020304" pitchFamily="18" charset="0"/>
                        </a:rPr>
                        <m:t>)</m:t>
                      </m:r>
                    </m:oMath>
                  </m:oMathPara>
                </a14:m>
                <a:endParaRPr lang="en-US" sz="1800" i="1" dirty="0">
                  <a:effectLst/>
                  <a:latin typeface="Cambria Math" panose="02040503050406030204" pitchFamily="18" charset="0"/>
                  <a:ea typeface="Calibri" panose="020F0502020204030204" pitchFamily="34" charset="0"/>
                  <a:cs typeface="Times New Roman" panose="02020603050405020304" pitchFamily="18" charset="0"/>
                </a:endParaRPr>
              </a:p>
              <a:p>
                <a:pPr>
                  <a:lnSpc>
                    <a:spcPct val="107000"/>
                  </a:lnSpc>
                  <a:spcAft>
                    <a:spcPts val="800"/>
                  </a:spcAft>
                </a:pPr>
                <a14:m>
                  <m:oMathPara xmlns:m="http://schemas.openxmlformats.org/officeDocument/2006/math">
                    <m:oMathParaPr>
                      <m:jc m:val="centerGroup"/>
                    </m:oMathParaPr>
                    <m:oMath xmlns:m="http://schemas.openxmlformats.org/officeDocument/2006/math">
                      <m:sSub>
                        <m:sSubPr>
                          <m:ctrlPr>
                            <a:rPr lang="en-US" sz="1800" i="1" smtClean="0">
                              <a:effectLst/>
                              <a:latin typeface="Cambria Math" panose="02040503050406030204" pitchFamily="18" charset="0"/>
                              <a:cs typeface="Times New Roman" panose="02020603050405020304" pitchFamily="18" charset="0"/>
                            </a:rPr>
                          </m:ctrlPr>
                        </m:sSubPr>
                        <m:e>
                          <m:r>
                            <a:rPr lang="en-US" sz="1800" i="1">
                              <a:effectLst/>
                              <a:latin typeface="Cambria Math" panose="02040503050406030204" pitchFamily="18" charset="0"/>
                              <a:ea typeface="Calibri" panose="020F0502020204030204" pitchFamily="34" charset="0"/>
                              <a:cs typeface="Times New Roman" panose="02020603050405020304" pitchFamily="18" charset="0"/>
                            </a:rPr>
                            <m:t>𝑊</m:t>
                          </m:r>
                        </m:e>
                        <m:sub>
                          <m:r>
                            <a:rPr lang="en-US" sz="1800" i="1">
                              <a:effectLst/>
                              <a:latin typeface="Cambria Math" panose="02040503050406030204" pitchFamily="18" charset="0"/>
                              <a:ea typeface="Calibri" panose="020F0502020204030204" pitchFamily="34" charset="0"/>
                              <a:cs typeface="Times New Roman" panose="02020603050405020304" pitchFamily="18" charset="0"/>
                            </a:rPr>
                            <m:t>𝑝𝑢𝑚𝑝</m:t>
                          </m:r>
                        </m:sub>
                      </m:sSub>
                      <m:r>
                        <a:rPr lang="en-US" sz="1800" i="1">
                          <a:effectLst/>
                          <a:latin typeface="Cambria Math" panose="02040503050406030204" pitchFamily="18" charset="0"/>
                          <a:ea typeface="Calibri" panose="020F0502020204030204" pitchFamily="34" charset="0"/>
                          <a:cs typeface="Times New Roman" panose="02020603050405020304" pitchFamily="18" charset="0"/>
                        </a:rPr>
                        <m:t>= </m:t>
                      </m:r>
                      <m:acc>
                        <m:accPr>
                          <m:chr m:val="̇"/>
                          <m:ctrlPr>
                            <a:rPr lang="en-US" sz="1800" i="1">
                              <a:effectLst/>
                              <a:latin typeface="Cambria Math" panose="02040503050406030204" pitchFamily="18" charset="0"/>
                              <a:cs typeface="Times New Roman" panose="02020603050405020304" pitchFamily="18" charset="0"/>
                            </a:rPr>
                          </m:ctrlPr>
                        </m:accPr>
                        <m:e>
                          <m:r>
                            <a:rPr lang="en-US" sz="1800" i="1">
                              <a:effectLst/>
                              <a:latin typeface="Cambria Math" panose="02040503050406030204" pitchFamily="18" charset="0"/>
                              <a:ea typeface="Calibri" panose="020F0502020204030204" pitchFamily="34" charset="0"/>
                              <a:cs typeface="Times New Roman" panose="02020603050405020304" pitchFamily="18" charset="0"/>
                            </a:rPr>
                            <m:t>𝑚</m:t>
                          </m:r>
                        </m:e>
                      </m:acc>
                      <m:sSub>
                        <m:sSubPr>
                          <m:ctrlPr>
                            <a:rPr lang="en-US" sz="1800" i="1">
                              <a:effectLst/>
                              <a:latin typeface="Cambria Math" panose="02040503050406030204" pitchFamily="18" charset="0"/>
                              <a:cs typeface="Times New Roman" panose="02020603050405020304" pitchFamily="18" charset="0"/>
                            </a:rPr>
                          </m:ctrlPr>
                        </m:sSubPr>
                        <m:e>
                          <m:r>
                            <a:rPr lang="en-US" sz="1800" i="1">
                              <a:effectLst/>
                              <a:latin typeface="Cambria Math" panose="02040503050406030204" pitchFamily="18" charset="0"/>
                              <a:ea typeface="Calibri" panose="020F0502020204030204" pitchFamily="34" charset="0"/>
                              <a:cs typeface="Times New Roman" panose="02020603050405020304" pitchFamily="18" charset="0"/>
                            </a:rPr>
                            <m:t>(</m:t>
                          </m:r>
                          <m:r>
                            <a:rPr lang="en-US" sz="1800" i="1">
                              <a:effectLst/>
                              <a:latin typeface="Cambria Math" panose="02040503050406030204" pitchFamily="18" charset="0"/>
                              <a:ea typeface="Calibri" panose="020F0502020204030204" pitchFamily="34" charset="0"/>
                              <a:cs typeface="Times New Roman" panose="02020603050405020304" pitchFamily="18" charset="0"/>
                            </a:rPr>
                            <m:t>h</m:t>
                          </m:r>
                        </m:e>
                        <m:sub>
                          <m:r>
                            <a:rPr lang="en-US" sz="1800" i="1">
                              <a:effectLst/>
                              <a:latin typeface="Cambria Math" panose="02040503050406030204" pitchFamily="18" charset="0"/>
                              <a:ea typeface="Calibri" panose="020F0502020204030204" pitchFamily="34" charset="0"/>
                              <a:cs typeface="Times New Roman" panose="02020603050405020304" pitchFamily="18" charset="0"/>
                            </a:rPr>
                            <m:t>1</m:t>
                          </m:r>
                        </m:sub>
                      </m:sSub>
                      <m:r>
                        <a:rPr lang="en-US" sz="1800" i="1">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US" sz="1800" i="1">
                              <a:effectLst/>
                              <a:latin typeface="Cambria Math" panose="02040503050406030204" pitchFamily="18" charset="0"/>
                              <a:cs typeface="Times New Roman" panose="02020603050405020304" pitchFamily="18" charset="0"/>
                            </a:rPr>
                          </m:ctrlPr>
                        </m:sSubPr>
                        <m:e>
                          <m:r>
                            <a:rPr lang="en-US" sz="1800" i="1">
                              <a:effectLst/>
                              <a:latin typeface="Cambria Math" panose="02040503050406030204" pitchFamily="18" charset="0"/>
                              <a:ea typeface="Calibri" panose="020F0502020204030204" pitchFamily="34" charset="0"/>
                              <a:cs typeface="Times New Roman" panose="02020603050405020304" pitchFamily="18" charset="0"/>
                            </a:rPr>
                            <m:t>h</m:t>
                          </m:r>
                        </m:e>
                        <m:sub>
                          <m:r>
                            <a:rPr lang="en-US" sz="1800" i="1">
                              <a:effectLst/>
                              <a:latin typeface="Cambria Math" panose="02040503050406030204" pitchFamily="18" charset="0"/>
                              <a:ea typeface="Calibri" panose="020F0502020204030204" pitchFamily="34" charset="0"/>
                              <a:cs typeface="Times New Roman" panose="02020603050405020304" pitchFamily="18" charset="0"/>
                            </a:rPr>
                            <m:t>2</m:t>
                          </m:r>
                        </m:sub>
                      </m:sSub>
                      <m:r>
                        <a:rPr lang="en-US" sz="1800" i="1">
                          <a:effectLst/>
                          <a:latin typeface="Cambria Math" panose="02040503050406030204" pitchFamily="18" charset="0"/>
                          <a:ea typeface="Calibri" panose="020F0502020204030204" pitchFamily="34" charset="0"/>
                          <a:cs typeface="Times New Roman" panose="02020603050405020304" pitchFamily="18" charset="0"/>
                        </a:rPr>
                        <m:t>)</m:t>
                      </m:r>
                    </m:oMath>
                  </m:oMathPara>
                </a14:m>
                <a:endParaRPr lang="en-US" dirty="0"/>
              </a:p>
            </p:txBody>
          </p:sp>
        </mc:Choice>
        <mc:Fallback xmlns="">
          <p:sp>
            <p:nvSpPr>
              <p:cNvPr id="20" name="TextBox 19">
                <a:extLst>
                  <a:ext uri="{FF2B5EF4-FFF2-40B4-BE49-F238E27FC236}">
                    <a16:creationId xmlns:a16="http://schemas.microsoft.com/office/drawing/2014/main" id="{2F63025B-F94E-D366-11E7-62C3A55528B4}"/>
                  </a:ext>
                </a:extLst>
              </p:cNvPr>
              <p:cNvSpPr txBox="1">
                <a:spLocks noRot="1" noChangeAspect="1" noMove="1" noResize="1" noEditPoints="1" noAdjustHandles="1" noChangeArrowheads="1" noChangeShapeType="1" noTextEdit="1"/>
              </p:cNvSpPr>
              <p:nvPr/>
            </p:nvSpPr>
            <p:spPr>
              <a:xfrm>
                <a:off x="838200" y="4236334"/>
                <a:ext cx="2344837" cy="913199"/>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2616067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22">
            <a:extLst>
              <a:ext uri="{FF2B5EF4-FFF2-40B4-BE49-F238E27FC236}">
                <a16:creationId xmlns:a16="http://schemas.microsoft.com/office/drawing/2014/main" id="{059AD101-BC08-433A-AD99-409B66C2D2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24">
            <a:extLst>
              <a:ext uri="{FF2B5EF4-FFF2-40B4-BE49-F238E27FC236}">
                <a16:creationId xmlns:a16="http://schemas.microsoft.com/office/drawing/2014/main" id="{3E788242-4E16-4277-AC99-8601B722B5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14D1B22-8BE6-0889-4CE0-DF54DC4C9363}"/>
              </a:ext>
            </a:extLst>
          </p:cNvPr>
          <p:cNvSpPr>
            <a:spLocks noGrp="1"/>
          </p:cNvSpPr>
          <p:nvPr>
            <p:ph type="title"/>
          </p:nvPr>
        </p:nvSpPr>
        <p:spPr>
          <a:xfrm>
            <a:off x="838199" y="727322"/>
            <a:ext cx="5019676" cy="2601661"/>
          </a:xfrm>
        </p:spPr>
        <p:txBody>
          <a:bodyPr anchor="t">
            <a:normAutofit/>
          </a:bodyPr>
          <a:lstStyle/>
          <a:p>
            <a:r>
              <a:rPr lang="en-US" dirty="0"/>
              <a:t>Coal Furnace</a:t>
            </a:r>
          </a:p>
        </p:txBody>
      </p:sp>
      <p:sp>
        <p:nvSpPr>
          <p:cNvPr id="3" name="Content Placeholder 2">
            <a:extLst>
              <a:ext uri="{FF2B5EF4-FFF2-40B4-BE49-F238E27FC236}">
                <a16:creationId xmlns:a16="http://schemas.microsoft.com/office/drawing/2014/main" id="{7ED430B2-4E2F-DB96-3C6E-CB3C9A449B7B}"/>
              </a:ext>
            </a:extLst>
          </p:cNvPr>
          <p:cNvSpPr>
            <a:spLocks noGrp="1"/>
          </p:cNvSpPr>
          <p:nvPr>
            <p:ph idx="1"/>
          </p:nvPr>
        </p:nvSpPr>
        <p:spPr>
          <a:xfrm>
            <a:off x="6107802" y="727322"/>
            <a:ext cx="5453188" cy="2601661"/>
          </a:xfrm>
        </p:spPr>
        <p:txBody>
          <a:bodyPr anchor="t">
            <a:normAutofit/>
          </a:bodyPr>
          <a:lstStyle/>
          <a:p>
            <a:r>
              <a:rPr lang="en-US" dirty="0"/>
              <a:t>Consists of water running through tubes that passes through fire which leads to rise of temperature.</a:t>
            </a:r>
          </a:p>
          <a:p>
            <a:r>
              <a:rPr lang="en-US" dirty="0"/>
              <a:t>After the burning, remaining ash is collected and removed from the bottom of furnace.</a:t>
            </a:r>
          </a:p>
          <a:p>
            <a:r>
              <a:rPr lang="en-US" dirty="0"/>
              <a:t>There should be a sufficient supply of air to have enough oxygen for the combustion process.</a:t>
            </a:r>
          </a:p>
        </p:txBody>
      </p:sp>
      <p:grpSp>
        <p:nvGrpSpPr>
          <p:cNvPr id="36" name="Group 26">
            <a:extLst>
              <a:ext uri="{FF2B5EF4-FFF2-40B4-BE49-F238E27FC236}">
                <a16:creationId xmlns:a16="http://schemas.microsoft.com/office/drawing/2014/main" id="{B850540C-55BC-4586-AAAD-5967338D6D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77" y="3722607"/>
            <a:ext cx="12192000" cy="3135490"/>
            <a:chOff x="4377" y="3722607"/>
            <a:chExt cx="12192000" cy="3135490"/>
          </a:xfrm>
        </p:grpSpPr>
        <p:cxnSp>
          <p:nvCxnSpPr>
            <p:cNvPr id="28" name="Straight Connector 27">
              <a:extLst>
                <a:ext uri="{FF2B5EF4-FFF2-40B4-BE49-F238E27FC236}">
                  <a16:creationId xmlns:a16="http://schemas.microsoft.com/office/drawing/2014/main" id="{06181B1F-A6CF-49DF-82F3-BDD529C6C8C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34694" y="5270375"/>
              <a:ext cx="10926296"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9" name="Freeform: Shape 28">
              <a:extLst>
                <a:ext uri="{FF2B5EF4-FFF2-40B4-BE49-F238E27FC236}">
                  <a16:creationId xmlns:a16="http://schemas.microsoft.com/office/drawing/2014/main" id="{3CDCD8E9-53ED-4B8B-A968-626FB28363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526437" y="2572235"/>
              <a:ext cx="3134747" cy="5436783"/>
            </a:xfrm>
            <a:custGeom>
              <a:avLst/>
              <a:gdLst>
                <a:gd name="connsiteX0" fmla="*/ 1700213 w 3400426"/>
                <a:gd name="connsiteY0" fmla="*/ 5841130 h 5841130"/>
                <a:gd name="connsiteX1" fmla="*/ 0 w 3400426"/>
                <a:gd name="connsiteY1" fmla="*/ 4140917 h 5841130"/>
                <a:gd name="connsiteX2" fmla="*/ 0 w 3400426"/>
                <a:gd name="connsiteY2" fmla="*/ 3536080 h 5841130"/>
                <a:gd name="connsiteX3" fmla="*/ 0 w 3400426"/>
                <a:gd name="connsiteY3" fmla="*/ 3536080 h 5841130"/>
                <a:gd name="connsiteX4" fmla="*/ 0 w 3400426"/>
                <a:gd name="connsiteY4" fmla="*/ 1700213 h 5841130"/>
                <a:gd name="connsiteX5" fmla="*/ 1700213 w 3400426"/>
                <a:gd name="connsiteY5" fmla="*/ 0 h 5841130"/>
                <a:gd name="connsiteX6" fmla="*/ 3400426 w 3400426"/>
                <a:gd name="connsiteY6" fmla="*/ 1700213 h 5841130"/>
                <a:gd name="connsiteX7" fmla="*/ 3400426 w 3400426"/>
                <a:gd name="connsiteY7" fmla="*/ 2305050 h 5841130"/>
                <a:gd name="connsiteX8" fmla="*/ 3400426 w 3400426"/>
                <a:gd name="connsiteY8" fmla="*/ 2305050 h 5841130"/>
                <a:gd name="connsiteX9" fmla="*/ 3400426 w 3400426"/>
                <a:gd name="connsiteY9" fmla="*/ 4140917 h 5841130"/>
                <a:gd name="connsiteX10" fmla="*/ 1700213 w 3400426"/>
                <a:gd name="connsiteY10" fmla="*/ 5841130 h 5841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00426" h="5841130">
                  <a:moveTo>
                    <a:pt x="1700213" y="5841130"/>
                  </a:moveTo>
                  <a:cubicBezTo>
                    <a:pt x="761211" y="5841130"/>
                    <a:pt x="0" y="5079919"/>
                    <a:pt x="0" y="4140917"/>
                  </a:cubicBezTo>
                  <a:lnTo>
                    <a:pt x="0" y="3536080"/>
                  </a:lnTo>
                  <a:lnTo>
                    <a:pt x="0" y="3536080"/>
                  </a:lnTo>
                  <a:lnTo>
                    <a:pt x="0" y="1700213"/>
                  </a:lnTo>
                  <a:cubicBezTo>
                    <a:pt x="0" y="761211"/>
                    <a:pt x="761211" y="0"/>
                    <a:pt x="1700213" y="0"/>
                  </a:cubicBezTo>
                  <a:cubicBezTo>
                    <a:pt x="2639215" y="0"/>
                    <a:pt x="3400426" y="761211"/>
                    <a:pt x="3400426" y="1700213"/>
                  </a:cubicBezTo>
                  <a:lnTo>
                    <a:pt x="3400426" y="2305050"/>
                  </a:lnTo>
                  <a:lnTo>
                    <a:pt x="3400426" y="2305050"/>
                  </a:lnTo>
                  <a:lnTo>
                    <a:pt x="3400426" y="4140917"/>
                  </a:lnTo>
                  <a:cubicBezTo>
                    <a:pt x="3400426" y="5079919"/>
                    <a:pt x="2639215" y="5841130"/>
                    <a:pt x="1700213" y="5841130"/>
                  </a:cubicBezTo>
                  <a:close/>
                </a:path>
              </a:pathLst>
            </a:custGeom>
            <a:solidFill>
              <a:srgbClr val="FFFFFF"/>
            </a:solid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30" name="Straight Connector 29">
              <a:extLst>
                <a:ext uri="{FF2B5EF4-FFF2-40B4-BE49-F238E27FC236}">
                  <a16:creationId xmlns:a16="http://schemas.microsoft.com/office/drawing/2014/main" id="{647E5578-D768-4FE9-9295-897F2871FB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377" y="3723254"/>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31" name="Graphic 13">
              <a:extLst>
                <a:ext uri="{FF2B5EF4-FFF2-40B4-BE49-F238E27FC236}">
                  <a16:creationId xmlns:a16="http://schemas.microsoft.com/office/drawing/2014/main" id="{CE3CB363-3725-460C-A3E4-36DC80792B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8881325" y="3722607"/>
              <a:ext cx="2681207" cy="3135441"/>
            </a:xfrm>
            <a:custGeom>
              <a:avLst/>
              <a:gdLst>
                <a:gd name="connsiteX0" fmla="*/ 0 w 2010537"/>
                <a:gd name="connsiteY0" fmla="*/ 2351151 h 2351150"/>
                <a:gd name="connsiteX1" fmla="*/ 0 w 2010537"/>
                <a:gd name="connsiteY1" fmla="*/ 0 h 2351150"/>
                <a:gd name="connsiteX2" fmla="*/ 840105 w 2010537"/>
                <a:gd name="connsiteY2" fmla="*/ 0 h 2351150"/>
                <a:gd name="connsiteX3" fmla="*/ 2010537 w 2010537"/>
                <a:gd name="connsiteY3" fmla="*/ 1175576 h 2351150"/>
                <a:gd name="connsiteX4" fmla="*/ 2010537 w 2010537"/>
                <a:gd name="connsiteY4" fmla="*/ 1175576 h 2351150"/>
                <a:gd name="connsiteX5" fmla="*/ 840105 w 2010537"/>
                <a:gd name="connsiteY5" fmla="*/ 2351151 h 235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0537" h="2351150">
                  <a:moveTo>
                    <a:pt x="0" y="2351151"/>
                  </a:moveTo>
                  <a:lnTo>
                    <a:pt x="0" y="0"/>
                  </a:lnTo>
                  <a:lnTo>
                    <a:pt x="840105" y="0"/>
                  </a:lnTo>
                  <a:cubicBezTo>
                    <a:pt x="1486567" y="0"/>
                    <a:pt x="2010537" y="526352"/>
                    <a:pt x="2010537" y="1175576"/>
                  </a:cubicBezTo>
                  <a:lnTo>
                    <a:pt x="2010537" y="1175576"/>
                  </a:lnTo>
                  <a:cubicBezTo>
                    <a:pt x="2010537" y="1824800"/>
                    <a:pt x="1486472" y="2351151"/>
                    <a:pt x="840105" y="2351151"/>
                  </a:cubicBezTo>
                </a:path>
              </a:pathLst>
            </a:custGeom>
            <a:noFill/>
            <a:ln w="12700" cap="flat">
              <a:solidFill>
                <a:schemeClr val="accent4"/>
              </a:solidFill>
              <a:prstDash val="solid"/>
              <a:miter/>
            </a:ln>
          </p:spPr>
          <p:txBody>
            <a:bodyPr rtlCol="0" anchor="ctr"/>
            <a:lstStyle/>
            <a:p>
              <a:endParaRPr lang="en-US"/>
            </a:p>
          </p:txBody>
        </p:sp>
        <p:sp>
          <p:nvSpPr>
            <p:cNvPr id="32" name="Graphic 13">
              <a:extLst>
                <a:ext uri="{FF2B5EF4-FFF2-40B4-BE49-F238E27FC236}">
                  <a16:creationId xmlns:a16="http://schemas.microsoft.com/office/drawing/2014/main" id="{F0D713AB-E3CA-4546-A781-F6715BD66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9468" y="3722656"/>
              <a:ext cx="2681207" cy="3135441"/>
            </a:xfrm>
            <a:custGeom>
              <a:avLst/>
              <a:gdLst>
                <a:gd name="connsiteX0" fmla="*/ 0 w 2010537"/>
                <a:gd name="connsiteY0" fmla="*/ 2351151 h 2351150"/>
                <a:gd name="connsiteX1" fmla="*/ 0 w 2010537"/>
                <a:gd name="connsiteY1" fmla="*/ 0 h 2351150"/>
                <a:gd name="connsiteX2" fmla="*/ 840105 w 2010537"/>
                <a:gd name="connsiteY2" fmla="*/ 0 h 2351150"/>
                <a:gd name="connsiteX3" fmla="*/ 2010537 w 2010537"/>
                <a:gd name="connsiteY3" fmla="*/ 1175576 h 2351150"/>
                <a:gd name="connsiteX4" fmla="*/ 2010537 w 2010537"/>
                <a:gd name="connsiteY4" fmla="*/ 1175576 h 2351150"/>
                <a:gd name="connsiteX5" fmla="*/ 840105 w 2010537"/>
                <a:gd name="connsiteY5" fmla="*/ 2351151 h 235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0537" h="2351150">
                  <a:moveTo>
                    <a:pt x="0" y="2351151"/>
                  </a:moveTo>
                  <a:lnTo>
                    <a:pt x="0" y="0"/>
                  </a:lnTo>
                  <a:lnTo>
                    <a:pt x="840105" y="0"/>
                  </a:lnTo>
                  <a:cubicBezTo>
                    <a:pt x="1486567" y="0"/>
                    <a:pt x="2010537" y="526352"/>
                    <a:pt x="2010537" y="1175576"/>
                  </a:cubicBezTo>
                  <a:lnTo>
                    <a:pt x="2010537" y="1175576"/>
                  </a:lnTo>
                  <a:cubicBezTo>
                    <a:pt x="2010537" y="1824800"/>
                    <a:pt x="1486472" y="2351151"/>
                    <a:pt x="840105" y="2351151"/>
                  </a:cubicBezTo>
                </a:path>
              </a:pathLst>
            </a:custGeom>
            <a:noFill/>
            <a:ln w="12700" cap="flat">
              <a:solidFill>
                <a:schemeClr val="accent4"/>
              </a:solidFill>
              <a:prstDash val="solid"/>
              <a:miter/>
            </a:ln>
          </p:spPr>
          <p:txBody>
            <a:bodyPr rtlCol="0" anchor="ctr"/>
            <a:lstStyle/>
            <a:p>
              <a:endParaRPr lang="en-US"/>
            </a:p>
          </p:txBody>
        </p:sp>
      </p:grpSp>
      <p:pic>
        <p:nvPicPr>
          <p:cNvPr id="4" name="Picture 3" descr="Diagram&#10;&#10;Description automatically generated">
            <a:extLst>
              <a:ext uri="{FF2B5EF4-FFF2-40B4-BE49-F238E27FC236}">
                <a16:creationId xmlns:a16="http://schemas.microsoft.com/office/drawing/2014/main" id="{48B215F9-E78A-1522-98FB-4B4F70237515}"/>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388" t="2767"/>
          <a:stretch/>
        </p:blipFill>
        <p:spPr bwMode="auto">
          <a:xfrm>
            <a:off x="4210494" y="3923946"/>
            <a:ext cx="3794616" cy="2692858"/>
          </a:xfrm>
          <a:prstGeom prst="rect">
            <a:avLst/>
          </a:prstGeom>
          <a:noFill/>
          <a:extLst>
            <a:ext uri="{53640926-AAD7-44D8-BBD7-CCE9431645EC}">
              <a14:shadowObscured xmlns:a14="http://schemas.microsoft.com/office/drawing/2010/main"/>
            </a:ext>
          </a:extLst>
        </p:spPr>
      </p:pic>
    </p:spTree>
    <p:extLst>
      <p:ext uri="{BB962C8B-B14F-4D97-AF65-F5344CB8AC3E}">
        <p14:creationId xmlns:p14="http://schemas.microsoft.com/office/powerpoint/2010/main" val="9227012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8">
            <a:extLst>
              <a:ext uri="{FF2B5EF4-FFF2-40B4-BE49-F238E27FC236}">
                <a16:creationId xmlns:a16="http://schemas.microsoft.com/office/drawing/2014/main" id="{CF10C978-51B5-420C-9A05-C8F194EAC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 y="-597"/>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10">
            <a:extLst>
              <a:ext uri="{FF2B5EF4-FFF2-40B4-BE49-F238E27FC236}">
                <a16:creationId xmlns:a16="http://schemas.microsoft.com/office/drawing/2014/main" id="{28D34D1C-4E49-4D32-96F1-E49CEBBF8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12">
            <a:extLst>
              <a:ext uri="{FF2B5EF4-FFF2-40B4-BE49-F238E27FC236}">
                <a16:creationId xmlns:a16="http://schemas.microsoft.com/office/drawing/2014/main" id="{6EDBC9C2-2A39-44A2-9D95-D1DE9E2B127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0"/>
            <a:ext cx="12192000" cy="6857912"/>
            <a:chOff x="572" y="0"/>
            <a:chExt cx="12192000" cy="6857912"/>
          </a:xfrm>
        </p:grpSpPr>
        <p:cxnSp>
          <p:nvCxnSpPr>
            <p:cNvPr id="14" name="Straight Connector 13">
              <a:extLst>
                <a:ext uri="{FF2B5EF4-FFF2-40B4-BE49-F238E27FC236}">
                  <a16:creationId xmlns:a16="http://schemas.microsoft.com/office/drawing/2014/main" id="{793379BC-3088-4AE8-8EF7-59370D7EB9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41DE74C-25AE-4959-99D5-0A77F1DFC8D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D9235EF-4E81-496D-ADA8-13EED901E9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7241A77-6415-454C-B86E-F42A280267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4F7675C8-8CA7-D006-2FD9-D4FF881788CA}"/>
              </a:ext>
            </a:extLst>
          </p:cNvPr>
          <p:cNvSpPr>
            <a:spLocks noGrp="1"/>
          </p:cNvSpPr>
          <p:nvPr>
            <p:ph type="title"/>
          </p:nvPr>
        </p:nvSpPr>
        <p:spPr>
          <a:xfrm>
            <a:off x="838200" y="727323"/>
            <a:ext cx="4933950" cy="1596291"/>
          </a:xfrm>
        </p:spPr>
        <p:txBody>
          <a:bodyPr>
            <a:normAutofit/>
          </a:bodyPr>
          <a:lstStyle/>
          <a:p>
            <a:pPr>
              <a:lnSpc>
                <a:spcPct val="90000"/>
              </a:lnSpc>
            </a:pPr>
            <a:r>
              <a:rPr lang="en-US" sz="3700" dirty="0"/>
              <a:t>Integrated Gasification Combined Cycle:</a:t>
            </a:r>
          </a:p>
        </p:txBody>
      </p:sp>
      <p:sp>
        <p:nvSpPr>
          <p:cNvPr id="3" name="Content Placeholder 2">
            <a:extLst>
              <a:ext uri="{FF2B5EF4-FFF2-40B4-BE49-F238E27FC236}">
                <a16:creationId xmlns:a16="http://schemas.microsoft.com/office/drawing/2014/main" id="{CBD018C6-9F12-4A81-4D32-54DC22664971}"/>
              </a:ext>
            </a:extLst>
          </p:cNvPr>
          <p:cNvSpPr>
            <a:spLocks noGrp="1"/>
          </p:cNvSpPr>
          <p:nvPr>
            <p:ph idx="1"/>
          </p:nvPr>
        </p:nvSpPr>
        <p:spPr>
          <a:xfrm>
            <a:off x="838200" y="2434196"/>
            <a:ext cx="4933950" cy="3430575"/>
          </a:xfrm>
        </p:spPr>
        <p:txBody>
          <a:bodyPr>
            <a:normAutofit fontScale="85000" lnSpcReduction="20000"/>
          </a:bodyPr>
          <a:lstStyle/>
          <a:p>
            <a:pPr>
              <a:lnSpc>
                <a:spcPct val="100000"/>
              </a:lnSpc>
            </a:pPr>
            <a:r>
              <a:rPr lang="en-US" sz="1600" dirty="0"/>
              <a:t>IGCC increases the thermal efficiency of the coal power plant and decreases level of CO2 emissions by half.</a:t>
            </a:r>
          </a:p>
          <a:p>
            <a:pPr>
              <a:lnSpc>
                <a:spcPct val="100000"/>
              </a:lnSpc>
            </a:pPr>
            <a:r>
              <a:rPr lang="en-US" sz="1600" dirty="0"/>
              <a:t>It gasifies coal to produce syngas (mixture of hydrogen and carbon monoxide), which is then burned, and the products are passed into the gas turbine generating electricity.</a:t>
            </a:r>
          </a:p>
          <a:p>
            <a:pPr>
              <a:lnSpc>
                <a:spcPct val="100000"/>
              </a:lnSpc>
            </a:pPr>
            <a:r>
              <a:rPr lang="en-US" sz="1600" dirty="0"/>
              <a:t>A heat recovery steam generator is used at the exhaust of the gas turbine to increase the temperature of the steam fed to the steam turbine generating more electricity.</a:t>
            </a:r>
          </a:p>
          <a:p>
            <a:pPr>
              <a:lnSpc>
                <a:spcPct val="100000"/>
              </a:lnSpc>
            </a:pPr>
            <a:r>
              <a:rPr lang="en-US" sz="1600" dirty="0"/>
              <a:t>This increase in thermal efficiency is due to the combined power generation of Rankine and Brayton cycles.</a:t>
            </a:r>
          </a:p>
          <a:p>
            <a:pPr>
              <a:lnSpc>
                <a:spcPct val="100000"/>
              </a:lnSpc>
            </a:pPr>
            <a:r>
              <a:rPr lang="en-US" sz="1600" dirty="0"/>
              <a:t>It’s 35% more expensive than Rankine cycle powered coal power plants powered by Rankine cycle.</a:t>
            </a:r>
          </a:p>
          <a:p>
            <a:pPr>
              <a:lnSpc>
                <a:spcPct val="100000"/>
              </a:lnSpc>
            </a:pPr>
            <a:endParaRPr lang="en-US" sz="1400" dirty="0"/>
          </a:p>
        </p:txBody>
      </p:sp>
      <p:cxnSp>
        <p:nvCxnSpPr>
          <p:cNvPr id="19" name="Straight Connector 18">
            <a:extLst>
              <a:ext uri="{FF2B5EF4-FFF2-40B4-BE49-F238E27FC236}">
                <a16:creationId xmlns:a16="http://schemas.microsoft.com/office/drawing/2014/main" id="{E32B0B7D-C67A-4103-B2F0-ACE40BD56D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091410" y="574154"/>
            <a:ext cx="4590" cy="5693884"/>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4" name="Picture 3" descr="Diagram, schematic&#10;&#10;Description automatically generated">
            <a:extLst>
              <a:ext uri="{FF2B5EF4-FFF2-40B4-BE49-F238E27FC236}">
                <a16:creationId xmlns:a16="http://schemas.microsoft.com/office/drawing/2014/main" id="{81F1121A-40C5-2E48-256E-D040AF509AF5}"/>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4594" t="1678" r="4809" b="1488"/>
          <a:stretch/>
        </p:blipFill>
        <p:spPr bwMode="auto">
          <a:xfrm>
            <a:off x="6319779" y="574154"/>
            <a:ext cx="5232935" cy="2736203"/>
          </a:xfrm>
          <a:prstGeom prst="rect">
            <a:avLst/>
          </a:prstGeom>
          <a:noFill/>
          <a:extLst>
            <a:ext uri="{53640926-AAD7-44D8-BBD7-CCE9431645EC}">
              <a14:shadowObscured xmlns:a14="http://schemas.microsoft.com/office/drawing/2010/main"/>
            </a:ext>
          </a:extLst>
        </p:spPr>
      </p:pic>
      <p:pic>
        <p:nvPicPr>
          <p:cNvPr id="5" name="Picture 4" descr="Analyze each given cycle and then the combined | Chegg.com">
            <a:extLst>
              <a:ext uri="{FF2B5EF4-FFF2-40B4-BE49-F238E27FC236}">
                <a16:creationId xmlns:a16="http://schemas.microsoft.com/office/drawing/2014/main" id="{54C5EA56-956A-FA17-0DA4-C7C606B7704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337523" y="3317079"/>
            <a:ext cx="5197445" cy="3004820"/>
          </a:xfrm>
          <a:prstGeom prst="rect">
            <a:avLst/>
          </a:prstGeom>
          <a:noFill/>
          <a:ln>
            <a:noFill/>
          </a:ln>
        </p:spPr>
      </p:pic>
    </p:spTree>
    <p:extLst>
      <p:ext uri="{BB962C8B-B14F-4D97-AF65-F5344CB8AC3E}">
        <p14:creationId xmlns:p14="http://schemas.microsoft.com/office/powerpoint/2010/main" val="2979274757"/>
      </p:ext>
    </p:extLst>
  </p:cSld>
  <p:clrMapOvr>
    <a:masterClrMapping/>
  </p:clrMapOvr>
</p:sld>
</file>

<file path=ppt/theme/theme1.xml><?xml version="1.0" encoding="utf-8"?>
<a:theme xmlns:a="http://schemas.openxmlformats.org/drawingml/2006/main" name="ArchVTI">
  <a:themeElements>
    <a:clrScheme name="AnalogousFromRegularSeedRightStep">
      <a:dk1>
        <a:srgbClr val="000000"/>
      </a:dk1>
      <a:lt1>
        <a:srgbClr val="FFFFFF"/>
      </a:lt1>
      <a:dk2>
        <a:srgbClr val="2F281B"/>
      </a:dk2>
      <a:lt2>
        <a:srgbClr val="F3F2F0"/>
      </a:lt2>
      <a:accent1>
        <a:srgbClr val="4D83C3"/>
      </a:accent1>
      <a:accent2>
        <a:srgbClr val="464AB6"/>
      </a:accent2>
      <a:accent3>
        <a:srgbClr val="794DC3"/>
      </a:accent3>
      <a:accent4>
        <a:srgbClr val="983BB1"/>
      </a:accent4>
      <a:accent5>
        <a:srgbClr val="C34DAB"/>
      </a:accent5>
      <a:accent6>
        <a:srgbClr val="B13B67"/>
      </a:accent6>
      <a:hlink>
        <a:srgbClr val="B87F3D"/>
      </a:hlink>
      <a:folHlink>
        <a:srgbClr val="7F7F7F"/>
      </a:folHlink>
    </a:clrScheme>
    <a:fontScheme name="Custom 16">
      <a:majorFont>
        <a:latin typeface="Footlight MT Ligh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VTI" id="{23FE938F-4DF0-4C94-8546-C2AC6D26660D}" vid="{62E62DA1-385F-4EE3-8841-58A87FAE2068}"/>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AD7A92A1B9F6D4399DC48984FC7A4B3" ma:contentTypeVersion="13" ma:contentTypeDescription="Create a new document." ma:contentTypeScope="" ma:versionID="31e73e131e181e58ff37a993c291be4e">
  <xsd:schema xmlns:xsd="http://www.w3.org/2001/XMLSchema" xmlns:xs="http://www.w3.org/2001/XMLSchema" xmlns:p="http://schemas.microsoft.com/office/2006/metadata/properties" xmlns:ns3="a22f9734-6c1e-4fcf-8391-20abb0b46fb5" xmlns:ns4="8d8e3010-6b25-481b-b140-0a0c3d4674eb" targetNamespace="http://schemas.microsoft.com/office/2006/metadata/properties" ma:root="true" ma:fieldsID="77e5614dc3351c7737b80ec925e1f1e6" ns3:_="" ns4:_="">
    <xsd:import namespace="a22f9734-6c1e-4fcf-8391-20abb0b46fb5"/>
    <xsd:import namespace="8d8e3010-6b25-481b-b140-0a0c3d4674eb"/>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KeyPoints" minOccurs="0"/>
                <xsd:element ref="ns3:MediaServiceKeyPoints" minOccurs="0"/>
                <xsd:element ref="ns4:SharedWithUsers" minOccurs="0"/>
                <xsd:element ref="ns4:SharedWithDetails" minOccurs="0"/>
                <xsd:element ref="ns4:SharingHintHash" minOccurs="0"/>
                <xsd:element ref="ns3:MediaServiceAutoTags" minOccurs="0"/>
                <xsd:element ref="ns3:MediaLengthInSecond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22f9734-6c1e-4fcf-8391-20abb0b46fb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element name="MediaServiceAutoTags" ma:index="16" nillable="true" ma:displayName="Tags" ma:internalName="MediaServiceAutoTags"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d8e3010-6b25-481b-b140-0a0c3d4674eb"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2B40336-A614-4B28-A7BE-72E5560EBA7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22f9734-6c1e-4fcf-8391-20abb0b46fb5"/>
    <ds:schemaRef ds:uri="8d8e3010-6b25-481b-b140-0a0c3d4674e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EF97156-C3CD-453B-806F-2A2CDB75F3BB}">
  <ds:schemaRefs>
    <ds:schemaRef ds:uri="http://schemas.microsoft.com/sharepoint/v3/contenttype/forms"/>
  </ds:schemaRefs>
</ds:datastoreItem>
</file>

<file path=customXml/itemProps3.xml><?xml version="1.0" encoding="utf-8"?>
<ds:datastoreItem xmlns:ds="http://schemas.openxmlformats.org/officeDocument/2006/customXml" ds:itemID="{85A78409-8DB9-445E-A29B-3AD457C6300C}">
  <ds:schemaRefs>
    <ds:schemaRef ds:uri="http://schemas.microsoft.com/office/2006/documentManagement/types"/>
    <ds:schemaRef ds:uri="http://www.w3.org/XML/1998/namespace"/>
    <ds:schemaRef ds:uri="a22f9734-6c1e-4fcf-8391-20abb0b46fb5"/>
    <ds:schemaRef ds:uri="http://schemas.microsoft.com/office/2006/metadata/properties"/>
    <ds:schemaRef ds:uri="http://purl.org/dc/terms/"/>
    <ds:schemaRef ds:uri="http://purl.org/dc/dcmitype/"/>
    <ds:schemaRef ds:uri="http://purl.org/dc/elements/1.1/"/>
    <ds:schemaRef ds:uri="8d8e3010-6b25-481b-b140-0a0c3d4674eb"/>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TM03457510[[fn=Savon]]</Template>
  <TotalTime>183</TotalTime>
  <Words>1158</Words>
  <Application>Microsoft Office PowerPoint</Application>
  <PresentationFormat>Widescreen</PresentationFormat>
  <Paragraphs>106</Paragraphs>
  <Slides>24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Arial</vt:lpstr>
      <vt:lpstr>Avenir Next LT Pro</vt:lpstr>
      <vt:lpstr>AvenirNext LT Pro Medium</vt:lpstr>
      <vt:lpstr>Calibri</vt:lpstr>
      <vt:lpstr>Cambria Math</vt:lpstr>
      <vt:lpstr>Footlight MT Light</vt:lpstr>
      <vt:lpstr>Times New Roman</vt:lpstr>
      <vt:lpstr>ArchVTI</vt:lpstr>
      <vt:lpstr>Clean Coal Technologies</vt:lpstr>
      <vt:lpstr>History of Coal:</vt:lpstr>
      <vt:lpstr>Composition</vt:lpstr>
      <vt:lpstr>Formation:</vt:lpstr>
      <vt:lpstr>Availability and Consumption:</vt:lpstr>
      <vt:lpstr>CO2 and Green House Emissions:</vt:lpstr>
      <vt:lpstr>Operation of Coal Power Plants:</vt:lpstr>
      <vt:lpstr>Coal Furnace</vt:lpstr>
      <vt:lpstr>Integrated Gasification Combined Cycle:</vt:lpstr>
      <vt:lpstr>Gasification Process:</vt:lpstr>
      <vt:lpstr>Why Do We  Need Regeneration Methods:</vt:lpstr>
      <vt:lpstr>Carbon Capture and Separation:</vt:lpstr>
      <vt:lpstr>PowerPoint Presentation</vt:lpstr>
      <vt:lpstr>Methods of CO2 Storage:</vt:lpstr>
      <vt:lpstr>Methods of CO2 Storage:</vt:lpstr>
      <vt:lpstr>Methods of CO2 Storage:</vt:lpstr>
      <vt:lpstr>Methods of CO2 Storage:</vt:lpstr>
      <vt:lpstr>Sulfur Removal</vt:lpstr>
      <vt:lpstr>Coal vs Renewable Energy</vt:lpstr>
      <vt:lpstr>Financing needed to turn from coal to other energy sources</vt:lpstr>
      <vt:lpstr>Global Distribution of Percentage Cost for Eliminating Coal Power Generation:</vt:lpstr>
      <vt:lpstr>Limitations of Renewable Energies:</vt:lpstr>
      <vt:lpstr>Conclusion: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Clean Coal Technologies</dc:title>
  <dc:creator>Aya Sabe Ayoun (Student)</dc:creator>
  <cp:lastModifiedBy>Aya Sabe Ayoun (Student)</cp:lastModifiedBy>
  <cp:revision>15</cp:revision>
  <dcterms:created xsi:type="dcterms:W3CDTF">2022-10-09T16:39:09Z</dcterms:created>
  <dcterms:modified xsi:type="dcterms:W3CDTF">2022-10-14T16:07:14Z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0x0101007AD7A92A1B9F6D4399DC48984FC7A4B3</vt:lpwstr>
  </property>
</Properties>
</file>

<file path=docProps/thumbnail.jpeg>
</file>